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66" r:id="rId40"/>
    <p:sldId id="367" r:id="rId41"/>
    <p:sldId id="368" r:id="rId42"/>
    <p:sldId id="369"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10" r:id="rId58"/>
    <p:sldId id="311" r:id="rId59"/>
    <p:sldId id="370" r:id="rId60"/>
    <p:sldId id="371" r:id="rId61"/>
    <p:sldId id="313" r:id="rId62"/>
    <p:sldId id="314" r:id="rId63"/>
    <p:sldId id="315" r:id="rId64"/>
    <p:sldId id="316" r:id="rId65"/>
    <p:sldId id="317" r:id="rId66"/>
    <p:sldId id="318" r:id="rId67"/>
    <p:sldId id="320" r:id="rId68"/>
    <p:sldId id="319"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6" r:id="rId83"/>
    <p:sldId id="337" r:id="rId84"/>
    <p:sldId id="338" r:id="rId85"/>
    <p:sldId id="339" r:id="rId86"/>
    <p:sldId id="365"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72" r:id="rId103"/>
    <p:sldId id="373" r:id="rId104"/>
    <p:sldId id="355" r:id="rId105"/>
    <p:sldId id="356" r:id="rId106"/>
    <p:sldId id="357" r:id="rId107"/>
    <p:sldId id="358" r:id="rId108"/>
    <p:sldId id="359" r:id="rId109"/>
    <p:sldId id="374" r:id="rId110"/>
    <p:sldId id="375" r:id="rId111"/>
    <p:sldId id="360" r:id="rId1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22"/>
    <p:restoredTop sz="71070"/>
  </p:normalViewPr>
  <p:slideViewPr>
    <p:cSldViewPr snapToGrid="0" snapToObjects="1">
      <p:cViewPr>
        <p:scale>
          <a:sx n="48" d="100"/>
          <a:sy n="48" d="100"/>
        </p:scale>
        <p:origin x="1376" y="144"/>
      </p:cViewPr>
      <p:guideLst/>
    </p:cSldViewPr>
  </p:slideViewPr>
  <p:notesTextViewPr>
    <p:cViewPr>
      <p:scale>
        <a:sx n="180" d="100"/>
        <a:sy n="180" d="100"/>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notesMaster" Target="notesMasters/notesMaster1.xml"/><Relationship Id="rId114" Type="http://schemas.openxmlformats.org/officeDocument/2006/relationships/presProps" Target="presProps.xml"/><Relationship Id="rId115" Type="http://schemas.openxmlformats.org/officeDocument/2006/relationships/viewProps" Target="viewProps.xml"/><Relationship Id="rId116" Type="http://schemas.openxmlformats.org/officeDocument/2006/relationships/theme" Target="theme/theme1.xml"/><Relationship Id="rId11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3" name="Shape 43"/>
          <p:cNvSpPr>
            <a:spLocks noGrp="1" noRot="1" noChangeAspect="1"/>
          </p:cNvSpPr>
          <p:nvPr>
            <p:ph type="sldImg"/>
          </p:nvPr>
        </p:nvSpPr>
        <p:spPr>
          <a:xfrm>
            <a:off x="1143000" y="685800"/>
            <a:ext cx="4572000" cy="3429000"/>
          </a:xfrm>
          <a:prstGeom prst="rect">
            <a:avLst/>
          </a:prstGeom>
        </p:spPr>
        <p:txBody>
          <a:bodyPr/>
          <a:lstStyle/>
          <a:p>
            <a:endParaRPr/>
          </a:p>
        </p:txBody>
      </p:sp>
      <p:sp>
        <p:nvSpPr>
          <p:cNvPr id="44" name="Shape 4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6540516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 Id="rId3" Type="http://schemas.openxmlformats.org/officeDocument/2006/relationships/hyperlink" Target="https://www.baidu.com/s?wd=%E6%AF%AB%E7%A7%92&amp;tn=SE_PcZhidaonwhc_ngpagmjz&amp;rsv_dl=gh_pc_zhidao"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2769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28559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23895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50131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Shape 553"/>
          <p:cNvSpPr>
            <a:spLocks noGrp="1" noRot="1" noChangeAspect="1"/>
          </p:cNvSpPr>
          <p:nvPr>
            <p:ph type="sldImg"/>
          </p:nvPr>
        </p:nvSpPr>
        <p:spPr>
          <a:xfrm>
            <a:off x="381000" y="685800"/>
            <a:ext cx="6096000" cy="3429000"/>
          </a:xfrm>
          <a:prstGeom prst="rect">
            <a:avLst/>
          </a:prstGeom>
        </p:spPr>
        <p:txBody>
          <a:bodyPr/>
          <a:lstStyle/>
          <a:p>
            <a:endParaRPr/>
          </a:p>
        </p:txBody>
      </p:sp>
      <p:sp>
        <p:nvSpPr>
          <p:cNvPr id="554" name="Shape 55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45068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ape 607"/>
          <p:cNvSpPr>
            <a:spLocks noGrp="1" noRot="1" noChangeAspect="1"/>
          </p:cNvSpPr>
          <p:nvPr>
            <p:ph type="sldImg"/>
          </p:nvPr>
        </p:nvSpPr>
        <p:spPr>
          <a:xfrm>
            <a:off x="381000" y="685800"/>
            <a:ext cx="6096000" cy="3429000"/>
          </a:xfrm>
          <a:prstGeom prst="rect">
            <a:avLst/>
          </a:prstGeom>
        </p:spPr>
        <p:txBody>
          <a:bodyPr/>
          <a:lstStyle/>
          <a:p>
            <a:endParaRPr/>
          </a:p>
        </p:txBody>
      </p:sp>
      <p:sp>
        <p:nvSpPr>
          <p:cNvPr id="608" name="Shape 60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91940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Shape 662"/>
          <p:cNvSpPr>
            <a:spLocks noGrp="1" noRot="1" noChangeAspect="1"/>
          </p:cNvSpPr>
          <p:nvPr>
            <p:ph type="sldImg"/>
          </p:nvPr>
        </p:nvSpPr>
        <p:spPr>
          <a:xfrm>
            <a:off x="381000" y="685800"/>
            <a:ext cx="6096000" cy="3429000"/>
          </a:xfrm>
          <a:prstGeom prst="rect">
            <a:avLst/>
          </a:prstGeom>
        </p:spPr>
        <p:txBody>
          <a:bodyPr/>
          <a:lstStyle/>
          <a:p>
            <a:endParaRPr/>
          </a:p>
        </p:txBody>
      </p:sp>
      <p:sp>
        <p:nvSpPr>
          <p:cNvPr id="663" name="Shape 66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13520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xfrm>
            <a:off x="381000" y="685800"/>
            <a:ext cx="6096000" cy="3429000"/>
          </a:xfrm>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99343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Shape 775"/>
          <p:cNvSpPr>
            <a:spLocks noGrp="1" noRot="1" noChangeAspect="1"/>
          </p:cNvSpPr>
          <p:nvPr>
            <p:ph type="sldImg"/>
          </p:nvPr>
        </p:nvSpPr>
        <p:spPr>
          <a:xfrm>
            <a:off x="381000" y="685800"/>
            <a:ext cx="6096000" cy="3429000"/>
          </a:xfrm>
          <a:prstGeom prst="rect">
            <a:avLst/>
          </a:prstGeom>
        </p:spPr>
        <p:txBody>
          <a:bodyPr/>
          <a:lstStyle/>
          <a:p>
            <a:endParaRPr/>
          </a:p>
        </p:txBody>
      </p:sp>
      <p:sp>
        <p:nvSpPr>
          <p:cNvPr id="776" name="Shape 77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39696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834"/>
          <p:cNvSpPr>
            <a:spLocks noGrp="1" noRot="1" noChangeAspect="1"/>
          </p:cNvSpPr>
          <p:nvPr>
            <p:ph type="sldImg"/>
          </p:nvPr>
        </p:nvSpPr>
        <p:spPr>
          <a:xfrm>
            <a:off x="381000" y="685800"/>
            <a:ext cx="6096000" cy="3429000"/>
          </a:xfrm>
          <a:prstGeom prst="rect">
            <a:avLst/>
          </a:prstGeom>
        </p:spPr>
        <p:txBody>
          <a:bodyPr/>
          <a:lstStyle/>
          <a:p>
            <a:endParaRPr/>
          </a:p>
        </p:txBody>
      </p:sp>
      <p:sp>
        <p:nvSpPr>
          <p:cNvPr id="835" name="Shape 83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76841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5" name="Shape 895"/>
          <p:cNvSpPr>
            <a:spLocks noGrp="1" noRot="1" noChangeAspect="1"/>
          </p:cNvSpPr>
          <p:nvPr>
            <p:ph type="sldImg"/>
          </p:nvPr>
        </p:nvSpPr>
        <p:spPr>
          <a:xfrm>
            <a:off x="381000" y="685800"/>
            <a:ext cx="6096000" cy="3429000"/>
          </a:xfrm>
          <a:prstGeom prst="rect">
            <a:avLst/>
          </a:prstGeom>
        </p:spPr>
        <p:txBody>
          <a:bodyPr/>
          <a:lstStyle/>
          <a:p>
            <a:endParaRPr/>
          </a:p>
        </p:txBody>
      </p:sp>
      <p:sp>
        <p:nvSpPr>
          <p:cNvPr id="896" name="Shape 89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0871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zh-CN" altLang="en-US" dirty="0" smtClean="0"/>
              <a:t>将一个进程的</a:t>
            </a:r>
            <a:r>
              <a:rPr lang="zh-CN" altLang="en-US" b="1" dirty="0" smtClean="0">
                <a:solidFill>
                  <a:schemeClr val="accent5"/>
                </a:solidFill>
                <a:latin typeface="Helvetica"/>
                <a:ea typeface="Helvetica"/>
                <a:cs typeface="Helvetica"/>
                <a:sym typeface="Helvetica"/>
              </a:rPr>
              <a:t>逻辑</a:t>
            </a:r>
            <a:r>
              <a:rPr lang="zh-CN" altLang="en-US" b="1" dirty="0" smtClean="0">
                <a:latin typeface="Helvetica"/>
                <a:ea typeface="Helvetica"/>
                <a:cs typeface="Helvetica"/>
                <a:sym typeface="Helvetica"/>
              </a:rPr>
              <a:t>地址空间</a:t>
            </a:r>
            <a:r>
              <a:rPr lang="zh-CN" altLang="en-US" dirty="0" smtClean="0"/>
              <a:t>分成若干个大小相等的</a:t>
            </a:r>
            <a:r>
              <a:rPr lang="zh-CN" altLang="en-US" b="1" dirty="0" smtClean="0">
                <a:solidFill>
                  <a:schemeClr val="accent5"/>
                </a:solidFill>
                <a:latin typeface="Helvetica"/>
                <a:ea typeface="Helvetica"/>
                <a:cs typeface="Helvetica"/>
                <a:sym typeface="Helvetica"/>
              </a:rPr>
              <a:t>片</a:t>
            </a:r>
            <a:r>
              <a:rPr kumimoji="1" lang="zh-CN" altLang="en-US" b="0" dirty="0" smtClean="0">
                <a:solidFill>
                  <a:sysClr val="windowText" lastClr="000000"/>
                </a:solidFill>
                <a:latin typeface="Helvetica Neue"/>
                <a:ea typeface="Helvetica Neue"/>
                <a:cs typeface="Helvetica Neue"/>
                <a:sym typeface="Helvetica Neue"/>
              </a:rPr>
              <a:t>？</a:t>
            </a:r>
            <a:endParaRPr kumimoji="1" lang="en-US" altLang="zh-CN" b="0" dirty="0" smtClean="0">
              <a:solidFill>
                <a:sysClr val="windowText" lastClr="000000"/>
              </a:solidFill>
              <a:latin typeface="Helvetica Neue"/>
              <a:ea typeface="Helvetica Neue"/>
              <a:cs typeface="Helvetica Neue"/>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lang="zh-CN" altLang="en-US" dirty="0" smtClean="0"/>
              <a:t>将</a:t>
            </a:r>
            <a:r>
              <a:rPr lang="zh-CN" altLang="en-US" b="1" dirty="0" smtClean="0">
                <a:solidFill>
                  <a:schemeClr val="accent5"/>
                </a:solidFill>
                <a:latin typeface="Helvetica"/>
                <a:ea typeface="Helvetica"/>
                <a:cs typeface="Helvetica"/>
                <a:sym typeface="Helvetica"/>
              </a:rPr>
              <a:t>物理</a:t>
            </a:r>
            <a:r>
              <a:rPr lang="zh-CN" altLang="en-US" b="1" dirty="0" smtClean="0">
                <a:latin typeface="Helvetica"/>
                <a:ea typeface="Helvetica"/>
                <a:cs typeface="Helvetica"/>
                <a:sym typeface="Helvetica"/>
              </a:rPr>
              <a:t>内存空间</a:t>
            </a:r>
            <a:r>
              <a:rPr lang="zh-CN" altLang="en-US" dirty="0" smtClean="0"/>
              <a:t>分成与页大小相同的若干个</a:t>
            </a:r>
            <a:r>
              <a:rPr lang="zh-CN" altLang="en-US" b="1" dirty="0" smtClean="0">
                <a:latin typeface="Helvetica"/>
                <a:ea typeface="Helvetica"/>
                <a:cs typeface="Helvetica"/>
                <a:sym typeface="Helvetica"/>
              </a:rPr>
              <a:t>存储</a:t>
            </a:r>
            <a:r>
              <a:rPr lang="zh-CN" altLang="en-US" b="1" dirty="0" smtClean="0">
                <a:solidFill>
                  <a:schemeClr val="accent5"/>
                </a:solidFill>
                <a:latin typeface="Helvetica"/>
                <a:ea typeface="Helvetica"/>
                <a:cs typeface="Helvetica"/>
                <a:sym typeface="Helvetica"/>
              </a:rPr>
              <a:t>块</a:t>
            </a:r>
          </a:p>
          <a:p>
            <a:pPr marL="0" marR="0" indent="0" defTabSz="457200" eaLnBrk="1" fontAlgn="auto" latinLnBrk="0" hangingPunct="1">
              <a:lnSpc>
                <a:spcPct val="117999"/>
              </a:lnSpc>
              <a:spcBef>
                <a:spcPts val="0"/>
              </a:spcBef>
              <a:spcAft>
                <a:spcPts val="0"/>
              </a:spcAft>
              <a:buClrTx/>
              <a:buSzTx/>
              <a:buFontTx/>
              <a:buNone/>
              <a:tabLst/>
              <a:defRPr/>
            </a:pPr>
            <a:r>
              <a:rPr kumimoji="1" lang="zh-CN" altLang="en-US" b="0" dirty="0" smtClean="0">
                <a:solidFill>
                  <a:sysClr val="windowText" lastClr="000000"/>
                </a:solidFill>
                <a:latin typeface="Helvetica Neue"/>
                <a:ea typeface="Helvetica Neue"/>
                <a:cs typeface="Helvetica Neue"/>
                <a:sym typeface="Helvetica Neue"/>
              </a:rPr>
              <a:t>页号和页框号怎么对应，映射？页表</a:t>
            </a:r>
            <a:endParaRPr kumimoji="1" lang="en-US" altLang="zh-CN" b="0" dirty="0" smtClean="0">
              <a:solidFill>
                <a:sysClr val="windowText" lastClr="000000"/>
              </a:solidFill>
              <a:latin typeface="Helvetica Neue"/>
              <a:ea typeface="Helvetica Neue"/>
              <a:cs typeface="Helvetica Neue"/>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kumimoji="1" lang="zh-CN" altLang="en-US" b="0" dirty="0" smtClean="0">
                <a:solidFill>
                  <a:sysClr val="windowText" lastClr="000000"/>
                </a:solidFill>
                <a:latin typeface="Helvetica Neue"/>
                <a:ea typeface="Helvetica Neue"/>
                <a:cs typeface="Helvetica Neue"/>
                <a:sym typeface="Helvetica Neue"/>
              </a:rPr>
              <a:t>分页地址结构，左边页号，右边业内偏移量，页号有三位，</a:t>
            </a:r>
            <a:r>
              <a:rPr kumimoji="1" lang="en-US" altLang="zh-CN" b="0" dirty="0" smtClean="0">
                <a:solidFill>
                  <a:sysClr val="windowText" lastClr="000000"/>
                </a:solidFill>
                <a:latin typeface="Helvetica Neue"/>
                <a:ea typeface="Helvetica Neue"/>
                <a:cs typeface="Helvetica Neue"/>
                <a:sym typeface="Helvetica Neue"/>
              </a:rPr>
              <a:t>8</a:t>
            </a:r>
            <a:r>
              <a:rPr kumimoji="1" lang="zh-CN" altLang="en-US" b="0" dirty="0" smtClean="0">
                <a:solidFill>
                  <a:sysClr val="windowText" lastClr="000000"/>
                </a:solidFill>
                <a:latin typeface="Helvetica Neue"/>
                <a:ea typeface="Helvetica Neue"/>
                <a:cs typeface="Helvetica Neue"/>
                <a:sym typeface="Helvetica Neue"/>
              </a:rPr>
              <a:t>个页，页内偏移量</a:t>
            </a:r>
            <a:r>
              <a:rPr kumimoji="1" lang="en-US" altLang="zh-CN" b="0" dirty="0" smtClean="0">
                <a:solidFill>
                  <a:sysClr val="windowText" lastClr="000000"/>
                </a:solidFill>
                <a:latin typeface="Helvetica Neue"/>
                <a:ea typeface="Helvetica Neue"/>
                <a:cs typeface="Helvetica Neue"/>
                <a:sym typeface="Helvetica Neue"/>
              </a:rPr>
              <a:t>10</a:t>
            </a:r>
            <a:r>
              <a:rPr kumimoji="1" lang="zh-CN" altLang="en-US" b="0" dirty="0" smtClean="0">
                <a:solidFill>
                  <a:sysClr val="windowText" lastClr="000000"/>
                </a:solidFill>
                <a:latin typeface="Helvetica Neue"/>
                <a:ea typeface="Helvetica Neue"/>
                <a:cs typeface="Helvetica Neue"/>
                <a:sym typeface="Helvetica Neue"/>
              </a:rPr>
              <a:t>位，</a:t>
            </a:r>
            <a:r>
              <a:rPr kumimoji="1" lang="en-US" altLang="zh-CN" b="0" dirty="0" smtClean="0">
                <a:solidFill>
                  <a:sysClr val="windowText" lastClr="000000"/>
                </a:solidFill>
                <a:latin typeface="Helvetica Neue"/>
                <a:ea typeface="Helvetica Neue"/>
                <a:cs typeface="Helvetica Neue"/>
                <a:sym typeface="Helvetica Neue"/>
              </a:rPr>
              <a:t>1024</a:t>
            </a:r>
            <a:r>
              <a:rPr kumimoji="1" lang="zh-CN" altLang="en-US" b="0" dirty="0" smtClean="0">
                <a:solidFill>
                  <a:sysClr val="windowText" lastClr="000000"/>
                </a:solidFill>
                <a:latin typeface="Helvetica Neue"/>
                <a:ea typeface="Helvetica Neue"/>
                <a:cs typeface="Helvetica Neue"/>
                <a:sym typeface="Helvetica Neue"/>
              </a:rPr>
              <a:t>个字节</a:t>
            </a:r>
            <a:endParaRPr kumimoji="1" lang="en-US" altLang="zh-CN" b="0" dirty="0" smtClean="0">
              <a:solidFill>
                <a:sysClr val="windowText" lastClr="000000"/>
              </a:solidFill>
              <a:latin typeface="Helvetica Neue"/>
              <a:ea typeface="Helvetica Neue"/>
              <a:cs typeface="Helvetica Neue"/>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endParaRPr kumimoji="1" lang="en-US" altLang="zh-CN" b="0" dirty="0" smtClean="0">
              <a:solidFill>
                <a:sysClr val="windowText" lastClr="000000"/>
              </a:solidFill>
              <a:latin typeface="Helvetica Neue"/>
              <a:ea typeface="Helvetica Neue"/>
              <a:cs typeface="Helvetica Neue"/>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kumimoji="1" lang="zh-CN" altLang="en-US" b="0" dirty="0" smtClean="0">
                <a:solidFill>
                  <a:sysClr val="windowText" lastClr="000000"/>
                </a:solidFill>
                <a:latin typeface="Helvetica Neue"/>
                <a:ea typeface="Helvetica Neue"/>
                <a:cs typeface="Helvetica Neue"/>
                <a:sym typeface="Helvetica Neue"/>
              </a:rPr>
              <a:t>在</a:t>
            </a:r>
            <a:r>
              <a:rPr kumimoji="1" lang="zh-CN" altLang="en-US" b="0" dirty="0" smtClean="0">
                <a:solidFill>
                  <a:sysClr val="windowText" lastClr="000000"/>
                </a:solidFill>
                <a:latin typeface="Helvetica Neue"/>
                <a:ea typeface="Helvetica Neue"/>
                <a:cs typeface="Helvetica Neue"/>
                <a:sym typeface="Helvetica Neue"/>
              </a:rPr>
              <a:t>计算页号和页内偏移量的时候，逻辑地址／页面大小，取整数，是页号，取余，页内偏移量</a:t>
            </a:r>
            <a:endParaRPr kumimoji="1" lang="en-US" altLang="zh-CN" b="0" dirty="0" smtClean="0">
              <a:solidFill>
                <a:sysClr val="windowText" lastClr="000000"/>
              </a:solidFill>
              <a:latin typeface="Helvetica Neue"/>
              <a:ea typeface="Helvetica Neue"/>
              <a:cs typeface="Helvetica Neue"/>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kumimoji="1" lang="zh-CN" altLang="en-US" b="0" dirty="0" smtClean="0">
                <a:solidFill>
                  <a:sysClr val="windowText" lastClr="000000"/>
                </a:solidFill>
                <a:latin typeface="Helvetica Neue"/>
                <a:ea typeface="Helvetica Neue"/>
                <a:cs typeface="Helvetica Neue"/>
                <a:sym typeface="Helvetica Neue"/>
              </a:rPr>
              <a:t>由于页表在内存中，查找不够快，想把最近经常访问的页表项放在寄存器了，所以有了快表</a:t>
            </a:r>
            <a:endParaRPr kumimoji="1" lang="en-US" altLang="zh-CN" b="0" dirty="0" smtClean="0">
              <a:solidFill>
                <a:sysClr val="windowText" lastClr="000000"/>
              </a:solidFill>
              <a:latin typeface="Helvetica Neue"/>
              <a:ea typeface="Helvetica Neue"/>
              <a:cs typeface="Helvetica Neue"/>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kumimoji="1" lang="zh-CN" altLang="en-US" b="0" dirty="0" smtClean="0">
                <a:solidFill>
                  <a:sysClr val="windowText" lastClr="000000"/>
                </a:solidFill>
                <a:latin typeface="Helvetica Neue"/>
                <a:ea typeface="Helvetica Neue"/>
                <a:cs typeface="Helvetica Neue"/>
                <a:sym typeface="Helvetica Neue"/>
              </a:rPr>
              <a:t>如果页表太大，不能连续存放，也就是要将页表也分页，那就成了二级分页存储</a:t>
            </a:r>
            <a:endParaRPr kumimoji="1" lang="en-US" altLang="zh-CN" b="0" dirty="0" smtClean="0">
              <a:solidFill>
                <a:sysClr val="windowText" lastClr="000000"/>
              </a:solidFill>
              <a:latin typeface="Helvetica Neue"/>
              <a:ea typeface="Helvetica Neue"/>
              <a:cs typeface="Helvetica Neue"/>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r>
              <a:rPr kumimoji="1" lang="zh-CN" altLang="en-US" b="0" dirty="0" smtClean="0">
                <a:solidFill>
                  <a:sysClr val="windowText" lastClr="000000"/>
                </a:solidFill>
                <a:latin typeface="Helvetica Neue"/>
                <a:ea typeface="Helvetica Neue"/>
                <a:cs typeface="Helvetica Neue"/>
                <a:sym typeface="Helvetica Neue"/>
              </a:rPr>
              <a:t>两个关键的词：请求掉入和置换功能，一部分调入内存，另一部分留在外存</a:t>
            </a:r>
            <a:endParaRPr kumimoji="1" lang="en-US" altLang="zh-CN" b="0" dirty="0" smtClean="0">
              <a:solidFill>
                <a:sysClr val="windowText" lastClr="000000"/>
              </a:solidFill>
              <a:latin typeface="Helvetica Neue"/>
              <a:ea typeface="Helvetica Neue"/>
              <a:cs typeface="Helvetica Neue"/>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endParaRPr kumimoji="1" lang="en-US" altLang="zh-CN" b="0" dirty="0" smtClean="0">
              <a:solidFill>
                <a:sysClr val="windowText" lastClr="000000"/>
              </a:solidFill>
              <a:latin typeface="Helvetica Neue"/>
              <a:ea typeface="Helvetica Neue"/>
              <a:cs typeface="Helvetica Neue"/>
              <a:sym typeface="Helvetica Neue"/>
            </a:endParaRPr>
          </a:p>
          <a:p>
            <a:pPr marL="0" marR="0" indent="0" defTabSz="457200" eaLnBrk="1" fontAlgn="auto" latinLnBrk="0" hangingPunct="1">
              <a:lnSpc>
                <a:spcPct val="117999"/>
              </a:lnSpc>
              <a:spcBef>
                <a:spcPts val="0"/>
              </a:spcBef>
              <a:spcAft>
                <a:spcPts val="0"/>
              </a:spcAft>
              <a:buClrTx/>
              <a:buSzTx/>
              <a:buFontTx/>
              <a:buNone/>
              <a:tabLst/>
              <a:defRPr/>
            </a:pPr>
            <a:endParaRPr lang="zh-CN" altLang="en-US" b="1" dirty="0" smtClean="0">
              <a:solidFill>
                <a:schemeClr val="accent5"/>
              </a:solidFill>
              <a:latin typeface="Helvetica"/>
              <a:ea typeface="Helvetica"/>
              <a:cs typeface="Helvetica"/>
              <a:sym typeface="Helvetica"/>
            </a:endParaRPr>
          </a:p>
        </p:txBody>
      </p:sp>
    </p:spTree>
    <p:extLst>
      <p:ext uri="{BB962C8B-B14F-4D97-AF65-F5344CB8AC3E}">
        <p14:creationId xmlns:p14="http://schemas.microsoft.com/office/powerpoint/2010/main" val="541498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981907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62359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48288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3" name="Shape 1583"/>
          <p:cNvSpPr>
            <a:spLocks noGrp="1" noRot="1" noChangeAspect="1"/>
          </p:cNvSpPr>
          <p:nvPr>
            <p:ph type="sldImg"/>
          </p:nvPr>
        </p:nvSpPr>
        <p:spPr>
          <a:xfrm>
            <a:off x="381000" y="685800"/>
            <a:ext cx="6096000" cy="3429000"/>
          </a:xfrm>
          <a:prstGeom prst="rect">
            <a:avLst/>
          </a:prstGeom>
        </p:spPr>
        <p:txBody>
          <a:bodyPr/>
          <a:lstStyle/>
          <a:p>
            <a:endParaRPr/>
          </a:p>
        </p:txBody>
      </p:sp>
      <p:sp>
        <p:nvSpPr>
          <p:cNvPr id="1584" name="Shape 158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49956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2200" b="0" i="0" u="none" strike="noStrike" dirty="0" smtClean="0">
                <a:effectLst/>
                <a:latin typeface="Helvetica Neue"/>
                <a:ea typeface="Helvetica Neue"/>
                <a:cs typeface="Helvetica Neue"/>
                <a:sym typeface="Helvetica Neue"/>
              </a:rPr>
              <a:t>1</a:t>
            </a:r>
            <a:r>
              <a:rPr lang="zh-CN" altLang="en-US" sz="2200" b="0" i="0" u="none" strike="noStrike" dirty="0" smtClean="0">
                <a:effectLst/>
                <a:latin typeface="Helvetica Neue"/>
                <a:ea typeface="Helvetica Neue"/>
                <a:cs typeface="Helvetica Neue"/>
                <a:sym typeface="Helvetica Neue"/>
              </a:rPr>
              <a:t>秒</a:t>
            </a:r>
            <a:r>
              <a:rPr lang="en-US" altLang="zh-CN" sz="2200" b="0" i="0" u="none" strike="noStrike" dirty="0" smtClean="0">
                <a:effectLst/>
                <a:latin typeface="Helvetica Neue"/>
                <a:ea typeface="Helvetica Neue"/>
                <a:cs typeface="Helvetica Neue"/>
                <a:sym typeface="Helvetica Neue"/>
              </a:rPr>
              <a:t>=1000</a:t>
            </a:r>
            <a:r>
              <a:rPr lang="zh-CN" altLang="en-US" sz="2200" b="0" i="0" u="none" strike="noStrike" dirty="0" smtClean="0">
                <a:effectLst/>
                <a:latin typeface="Helvetica Neue"/>
                <a:ea typeface="Helvetica Neue"/>
                <a:cs typeface="Helvetica Neue"/>
                <a:sym typeface="Helvetica Neue"/>
                <a:hlinkClick r:id="rId3"/>
              </a:rPr>
              <a:t>毫秒</a:t>
            </a:r>
            <a:r>
              <a:rPr lang="en-US" altLang="zh-CN" sz="2200" b="0" i="0" u="none" strike="noStrike" dirty="0" smtClean="0">
                <a:effectLst/>
                <a:latin typeface="Helvetica Neue"/>
                <a:ea typeface="Helvetica Neue"/>
                <a:cs typeface="Helvetica Neue"/>
                <a:sym typeface="Helvetica Neue"/>
              </a:rPr>
              <a:t>(</a:t>
            </a:r>
            <a:r>
              <a:rPr lang="en-US" altLang="zh-CN" sz="2200" b="0" i="0" u="none" strike="noStrike" dirty="0" err="1" smtClean="0">
                <a:effectLst/>
                <a:latin typeface="Helvetica Neue"/>
                <a:ea typeface="Helvetica Neue"/>
                <a:cs typeface="Helvetica Neue"/>
                <a:sym typeface="Helvetica Neue"/>
              </a:rPr>
              <a:t>ms</a:t>
            </a:r>
            <a:r>
              <a:rPr lang="en-US" altLang="zh-CN" sz="2200" b="0" i="0" u="none" strike="noStrike" dirty="0" smtClean="0">
                <a:effectLst/>
                <a:latin typeface="Helvetica Neue"/>
                <a:ea typeface="Helvetica Neue"/>
                <a:cs typeface="Helvetica Neue"/>
                <a:sym typeface="Helvetica Neue"/>
              </a:rPr>
              <a:t>)</a:t>
            </a:r>
          </a:p>
          <a:p>
            <a:r>
              <a:rPr lang="en-US" altLang="zh-CN" sz="2200" b="0" i="0" u="none" strike="noStrike" dirty="0" smtClean="0">
                <a:solidFill>
                  <a:srgbClr val="FF0000"/>
                </a:solidFill>
                <a:effectLst/>
                <a:latin typeface="Helvetica Neue"/>
                <a:ea typeface="Helvetica Neue"/>
                <a:cs typeface="Helvetica Neue"/>
                <a:sym typeface="Helvetica Neue"/>
              </a:rPr>
              <a:t>1</a:t>
            </a:r>
            <a:r>
              <a:rPr lang="zh-CN" altLang="en-US" sz="2200" b="0" i="0" u="none" strike="noStrike" dirty="0" smtClean="0">
                <a:solidFill>
                  <a:srgbClr val="FF0000"/>
                </a:solidFill>
                <a:effectLst/>
                <a:latin typeface="Helvetica Neue"/>
                <a:ea typeface="Helvetica Neue"/>
                <a:cs typeface="Helvetica Neue"/>
                <a:sym typeface="Helvetica Neue"/>
              </a:rPr>
              <a:t>秒</a:t>
            </a:r>
            <a:r>
              <a:rPr lang="en-US" altLang="zh-CN" sz="2200" b="0" i="0" u="none" strike="noStrike" dirty="0" smtClean="0">
                <a:solidFill>
                  <a:srgbClr val="FF0000"/>
                </a:solidFill>
                <a:effectLst/>
                <a:latin typeface="Helvetica Neue"/>
                <a:ea typeface="Helvetica Neue"/>
                <a:cs typeface="Helvetica Neue"/>
                <a:sym typeface="Helvetica Neue"/>
              </a:rPr>
              <a:t>=1,000,000 </a:t>
            </a:r>
            <a:r>
              <a:rPr lang="zh-CN" altLang="en-US" sz="2200" b="0" i="0" u="none" strike="noStrike" dirty="0" smtClean="0">
                <a:solidFill>
                  <a:srgbClr val="FF0000"/>
                </a:solidFill>
                <a:effectLst/>
                <a:latin typeface="Helvetica Neue"/>
                <a:ea typeface="Helvetica Neue"/>
                <a:cs typeface="Helvetica Neue"/>
                <a:sym typeface="Helvetica Neue"/>
              </a:rPr>
              <a:t>微秒</a:t>
            </a:r>
            <a:r>
              <a:rPr lang="en-US" altLang="zh-CN" sz="2200" b="0" i="0" u="none" strike="noStrike" dirty="0" smtClean="0">
                <a:solidFill>
                  <a:srgbClr val="FF0000"/>
                </a:solidFill>
                <a:effectLst/>
                <a:latin typeface="Helvetica Neue"/>
                <a:ea typeface="Helvetica Neue"/>
                <a:cs typeface="Helvetica Neue"/>
                <a:sym typeface="Helvetica Neue"/>
              </a:rPr>
              <a:t>(</a:t>
            </a:r>
            <a:r>
              <a:rPr lang="en-US" altLang="zh-CN" sz="2200" b="0" i="0" u="none" strike="noStrike" dirty="0" err="1" smtClean="0">
                <a:solidFill>
                  <a:srgbClr val="FF0000"/>
                </a:solidFill>
                <a:effectLst/>
                <a:latin typeface="Helvetica Neue"/>
                <a:ea typeface="Helvetica Neue"/>
                <a:cs typeface="Helvetica Neue"/>
                <a:sym typeface="Helvetica Neue"/>
              </a:rPr>
              <a:t>μs</a:t>
            </a:r>
            <a:r>
              <a:rPr lang="en-US" altLang="zh-CN" sz="2200" b="0" i="0" u="none" strike="noStrike" dirty="0" smtClean="0">
                <a:solidFill>
                  <a:srgbClr val="FF0000"/>
                </a:solidFill>
                <a:effectLst/>
                <a:latin typeface="Helvetica Neue"/>
                <a:ea typeface="Helvetica Neue"/>
                <a:cs typeface="Helvetica Neue"/>
                <a:sym typeface="Helvetica Neue"/>
              </a:rPr>
              <a:t>)</a:t>
            </a:r>
          </a:p>
          <a:p>
            <a:r>
              <a:rPr lang="en-US" altLang="zh-CN" sz="2200" b="0" i="0" u="none" strike="noStrike" dirty="0" smtClean="0">
                <a:effectLst/>
                <a:latin typeface="Helvetica Neue"/>
                <a:ea typeface="Helvetica Neue"/>
                <a:cs typeface="Helvetica Neue"/>
                <a:sym typeface="Helvetica Neue"/>
              </a:rPr>
              <a:t>1</a:t>
            </a:r>
            <a:r>
              <a:rPr lang="zh-CN" altLang="en-US" sz="2200" b="0" i="0" u="none" strike="noStrike" dirty="0" smtClean="0">
                <a:effectLst/>
                <a:latin typeface="Helvetica Neue"/>
                <a:ea typeface="Helvetica Neue"/>
                <a:cs typeface="Helvetica Neue"/>
                <a:sym typeface="Helvetica Neue"/>
              </a:rPr>
              <a:t>秒</a:t>
            </a:r>
            <a:r>
              <a:rPr lang="en-US" altLang="zh-CN" sz="2200" b="0" i="0" u="none" strike="noStrike" dirty="0" smtClean="0">
                <a:effectLst/>
                <a:latin typeface="Helvetica Neue"/>
                <a:ea typeface="Helvetica Neue"/>
                <a:cs typeface="Helvetica Neue"/>
                <a:sym typeface="Helvetica Neue"/>
              </a:rPr>
              <a:t>=1,000,000,000 </a:t>
            </a:r>
            <a:r>
              <a:rPr lang="zh-CN" altLang="en-US" sz="2200" b="0" i="0" u="none" strike="noStrike" dirty="0" smtClean="0">
                <a:effectLst/>
                <a:latin typeface="Helvetica Neue"/>
                <a:ea typeface="Helvetica Neue"/>
                <a:cs typeface="Helvetica Neue"/>
                <a:sym typeface="Helvetica Neue"/>
              </a:rPr>
              <a:t>纳秒</a:t>
            </a:r>
            <a:r>
              <a:rPr lang="en-US" altLang="zh-CN" sz="2200" b="0" i="0" u="none" strike="noStrike" dirty="0" smtClean="0">
                <a:effectLst/>
                <a:latin typeface="Helvetica Neue"/>
                <a:ea typeface="Helvetica Neue"/>
                <a:cs typeface="Helvetica Neue"/>
                <a:sym typeface="Helvetica Neue"/>
              </a:rPr>
              <a:t>(ns)</a:t>
            </a:r>
          </a:p>
          <a:p>
            <a:r>
              <a:rPr lang="en-US" altLang="zh-CN" sz="2200" b="0" i="0" u="none" strike="noStrike" dirty="0" smtClean="0">
                <a:effectLst/>
                <a:latin typeface="Helvetica Neue"/>
                <a:ea typeface="Helvetica Neue"/>
                <a:cs typeface="Helvetica Neue"/>
                <a:sym typeface="Helvetica Neue"/>
              </a:rPr>
              <a:t>1</a:t>
            </a:r>
            <a:r>
              <a:rPr lang="zh-CN" altLang="en-US" sz="2200" b="0" i="0" u="none" strike="noStrike" dirty="0" smtClean="0">
                <a:effectLst/>
                <a:latin typeface="Helvetica Neue"/>
                <a:ea typeface="Helvetica Neue"/>
                <a:cs typeface="Helvetica Neue"/>
                <a:sym typeface="Helvetica Neue"/>
              </a:rPr>
              <a:t>秒</a:t>
            </a:r>
            <a:r>
              <a:rPr lang="en-US" altLang="zh-CN" sz="2200" b="0" i="0" u="none" strike="noStrike" dirty="0" smtClean="0">
                <a:effectLst/>
                <a:latin typeface="Helvetica Neue"/>
                <a:ea typeface="Helvetica Neue"/>
                <a:cs typeface="Helvetica Neue"/>
                <a:sym typeface="Helvetica Neue"/>
              </a:rPr>
              <a:t>=1,000,000,000,000 </a:t>
            </a:r>
            <a:r>
              <a:rPr lang="zh-CN" altLang="en-US" sz="2200" b="0" i="0" u="none" strike="noStrike" dirty="0" smtClean="0">
                <a:effectLst/>
                <a:latin typeface="Helvetica Neue"/>
                <a:ea typeface="Helvetica Neue"/>
                <a:cs typeface="Helvetica Neue"/>
                <a:sym typeface="Helvetica Neue"/>
              </a:rPr>
              <a:t>皮秒</a:t>
            </a:r>
            <a:r>
              <a:rPr lang="en-US" altLang="zh-CN" sz="2200" b="0" i="0" u="none" strike="noStrike" dirty="0" smtClean="0">
                <a:effectLst/>
                <a:latin typeface="Helvetica Neue"/>
                <a:ea typeface="Helvetica Neue"/>
                <a:cs typeface="Helvetica Neue"/>
                <a:sym typeface="Helvetica Neue"/>
              </a:rPr>
              <a:t>(</a:t>
            </a:r>
            <a:r>
              <a:rPr lang="en-US" altLang="zh-CN" sz="2200" b="0" i="0" u="none" strike="noStrike" dirty="0" err="1" smtClean="0">
                <a:effectLst/>
                <a:latin typeface="Helvetica Neue"/>
                <a:ea typeface="Helvetica Neue"/>
                <a:cs typeface="Helvetica Neue"/>
                <a:sym typeface="Helvetica Neue"/>
              </a:rPr>
              <a:t>ps</a:t>
            </a:r>
            <a:r>
              <a:rPr lang="en-US" altLang="zh-CN" sz="2200" b="0" i="0" u="none" strike="noStrike" dirty="0" smtClean="0">
                <a:effectLst/>
                <a:latin typeface="Helvetica Neue"/>
                <a:ea typeface="Helvetica Neue"/>
                <a:cs typeface="Helvetica Neue"/>
                <a:sym typeface="Helvetica Neue"/>
              </a:rPr>
              <a:t>)</a:t>
            </a:r>
          </a:p>
          <a:p>
            <a:r>
              <a:rPr lang="en-US" altLang="zh-CN" sz="2200" b="0" i="0" u="none" strike="noStrike" dirty="0" smtClean="0">
                <a:effectLst/>
                <a:latin typeface="Helvetica Neue"/>
                <a:ea typeface="Helvetica Neue"/>
                <a:cs typeface="Helvetica Neue"/>
                <a:sym typeface="Helvetica Neue"/>
              </a:rPr>
              <a:t>1</a:t>
            </a:r>
            <a:r>
              <a:rPr lang="zh-CN" altLang="en-US" sz="2200" b="0" i="0" u="none" strike="noStrike" dirty="0" smtClean="0">
                <a:effectLst/>
                <a:latin typeface="Helvetica Neue"/>
                <a:ea typeface="Helvetica Neue"/>
                <a:cs typeface="Helvetica Neue"/>
                <a:sym typeface="Helvetica Neue"/>
              </a:rPr>
              <a:t>秒</a:t>
            </a:r>
            <a:r>
              <a:rPr lang="en-US" altLang="zh-CN" sz="2200" b="0" i="0" u="none" strike="noStrike" dirty="0" smtClean="0">
                <a:effectLst/>
                <a:latin typeface="Helvetica Neue"/>
                <a:ea typeface="Helvetica Neue"/>
                <a:cs typeface="Helvetica Neue"/>
                <a:sym typeface="Helvetica Neue"/>
              </a:rPr>
              <a:t>=1,000,000,000,000,000</a:t>
            </a:r>
            <a:r>
              <a:rPr lang="zh-CN" altLang="en-US" sz="2200" b="0" i="0" u="none" strike="noStrike" dirty="0" smtClean="0">
                <a:effectLst/>
                <a:latin typeface="Helvetica Neue"/>
                <a:ea typeface="Helvetica Neue"/>
                <a:cs typeface="Helvetica Neue"/>
                <a:sym typeface="Helvetica Neue"/>
              </a:rPr>
              <a:t>飞秒</a:t>
            </a:r>
            <a:r>
              <a:rPr lang="en-US" altLang="zh-CN" sz="2200" b="0" i="0" u="none" strike="noStrike" dirty="0" smtClean="0">
                <a:effectLst/>
                <a:latin typeface="Helvetica Neue"/>
                <a:ea typeface="Helvetica Neue"/>
                <a:cs typeface="Helvetica Neue"/>
                <a:sym typeface="Helvetica Neue"/>
              </a:rPr>
              <a:t>(fs)</a:t>
            </a:r>
          </a:p>
          <a:p>
            <a:r>
              <a:rPr lang="zh-CN" altLang="en-US" sz="2200" b="0" i="0" u="none" strike="noStrike" dirty="0" smtClean="0">
                <a:effectLst/>
                <a:latin typeface="Helvetica Neue"/>
                <a:ea typeface="Helvetica Neue"/>
                <a:cs typeface="Helvetica Neue"/>
                <a:sym typeface="Helvetica Neue"/>
              </a:rPr>
              <a:t>秒、</a:t>
            </a:r>
            <a:r>
              <a:rPr lang="zh-CN" altLang="en-US" sz="2200" b="0" i="0" u="none" strike="noStrike" dirty="0" smtClean="0">
                <a:effectLst/>
                <a:latin typeface="Helvetica Neue"/>
                <a:ea typeface="Helvetica Neue"/>
                <a:cs typeface="Helvetica Neue"/>
                <a:sym typeface="Helvetica Neue"/>
                <a:hlinkClick r:id="rId3"/>
              </a:rPr>
              <a:t>毫秒</a:t>
            </a:r>
            <a:r>
              <a:rPr lang="zh-CN" altLang="en-US" sz="2200" b="0" i="0" u="none" strike="noStrike" dirty="0" smtClean="0">
                <a:effectLst/>
                <a:latin typeface="Helvetica Neue"/>
                <a:ea typeface="Helvetica Neue"/>
                <a:cs typeface="Helvetica Neue"/>
                <a:sym typeface="Helvetica Neue"/>
              </a:rPr>
              <a:t>、微秒、纳秒、皮秒、飞秒每两级之间的换算进率为</a:t>
            </a:r>
            <a:r>
              <a:rPr lang="en-US" altLang="zh-CN" sz="2200" b="0" i="0" u="none" strike="noStrike" dirty="0" smtClean="0">
                <a:effectLst/>
                <a:latin typeface="Helvetica Neue"/>
                <a:ea typeface="Helvetica Neue"/>
                <a:cs typeface="Helvetica Neue"/>
                <a:sym typeface="Helvetica Neue"/>
              </a:rPr>
              <a:t>1000</a:t>
            </a:r>
            <a:r>
              <a:rPr lang="zh-CN" altLang="en-US" sz="2200" b="0" i="0" u="none" strike="noStrike" dirty="0" smtClean="0">
                <a:effectLst/>
                <a:latin typeface="Helvetica Neue"/>
                <a:ea typeface="Helvetica Neue"/>
                <a:cs typeface="Helvetica Neue"/>
                <a:sym typeface="Helvetica Neue"/>
              </a:rPr>
              <a:t>。</a:t>
            </a:r>
            <a:endParaRPr lang="en-US" altLang="zh-CN" sz="2200" b="0" i="0" u="none" strike="noStrike" dirty="0" smtClean="0">
              <a:effectLst/>
              <a:latin typeface="Helvetica Neue"/>
              <a:ea typeface="Helvetica Neue"/>
              <a:cs typeface="Helvetica Neue"/>
              <a:sym typeface="Helvetica Neue"/>
            </a:endParaRPr>
          </a:p>
          <a:p>
            <a:endParaRPr lang="en-US" altLang="zh-CN" sz="2200" b="0" i="0" u="none" strike="noStrike" dirty="0" smtClean="0">
              <a:effectLst/>
              <a:latin typeface="Helvetica Neue"/>
              <a:ea typeface="Helvetica Neue"/>
              <a:cs typeface="Helvetica Neue"/>
              <a:sym typeface="Helvetica Neue"/>
            </a:endParaRPr>
          </a:p>
          <a:p>
            <a:r>
              <a:rPr lang="en-US" altLang="zh-CN" sz="2200" b="0" i="0" u="none" strike="noStrike" dirty="0" smtClean="0">
                <a:effectLst/>
                <a:latin typeface="Helvetica Neue"/>
                <a:ea typeface="Helvetica Neue"/>
                <a:cs typeface="Helvetica Neue"/>
                <a:sym typeface="Helvetica Neue"/>
              </a:rPr>
              <a:t>P=0.001</a:t>
            </a:r>
            <a:endParaRPr lang="zh-CN" altLang="en-US" sz="2200" b="0" i="0" u="none" strike="noStrike" dirty="0" smtClean="0">
              <a:effectLst/>
              <a:latin typeface="Helvetica Neue"/>
              <a:ea typeface="Helvetica Neue"/>
              <a:cs typeface="Helvetica Neue"/>
              <a:sym typeface="Helvetica Neue"/>
            </a:endParaRPr>
          </a:p>
          <a:p>
            <a:endParaRPr kumimoji="1" lang="zh-CN" altLang="en-US" dirty="0"/>
          </a:p>
        </p:txBody>
      </p:sp>
    </p:spTree>
    <p:extLst>
      <p:ext uri="{BB962C8B-B14F-4D97-AF65-F5344CB8AC3E}">
        <p14:creationId xmlns:p14="http://schemas.microsoft.com/office/powerpoint/2010/main" val="1060119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Shape 1670"/>
          <p:cNvSpPr>
            <a:spLocks noGrp="1" noRot="1" noChangeAspect="1"/>
          </p:cNvSpPr>
          <p:nvPr>
            <p:ph type="sldImg"/>
          </p:nvPr>
        </p:nvSpPr>
        <p:spPr>
          <a:xfrm>
            <a:off x="381000" y="685800"/>
            <a:ext cx="6096000" cy="3429000"/>
          </a:xfrm>
          <a:prstGeom prst="rect">
            <a:avLst/>
          </a:prstGeom>
        </p:spPr>
        <p:txBody>
          <a:bodyPr/>
          <a:lstStyle/>
          <a:p>
            <a:endParaRPr/>
          </a:p>
        </p:txBody>
      </p:sp>
      <p:sp>
        <p:nvSpPr>
          <p:cNvPr id="1671" name="Shape 167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33559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6" name="Shape 1696"/>
          <p:cNvSpPr>
            <a:spLocks noGrp="1" noRot="1" noChangeAspect="1"/>
          </p:cNvSpPr>
          <p:nvPr>
            <p:ph type="sldImg"/>
          </p:nvPr>
        </p:nvSpPr>
        <p:spPr>
          <a:xfrm>
            <a:off x="381000" y="685800"/>
            <a:ext cx="6096000" cy="3429000"/>
          </a:xfrm>
          <a:prstGeom prst="rect">
            <a:avLst/>
          </a:prstGeom>
        </p:spPr>
        <p:txBody>
          <a:bodyPr/>
          <a:lstStyle/>
          <a:p>
            <a:endParaRPr/>
          </a:p>
        </p:txBody>
      </p:sp>
      <p:sp>
        <p:nvSpPr>
          <p:cNvPr id="1697" name="Shape 169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31810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7" name="Shape 1717"/>
          <p:cNvSpPr>
            <a:spLocks noGrp="1" noRot="1" noChangeAspect="1"/>
          </p:cNvSpPr>
          <p:nvPr>
            <p:ph type="sldImg"/>
          </p:nvPr>
        </p:nvSpPr>
        <p:spPr>
          <a:xfrm>
            <a:off x="381000" y="685800"/>
            <a:ext cx="6096000" cy="3429000"/>
          </a:xfrm>
          <a:prstGeom prst="rect">
            <a:avLst/>
          </a:prstGeom>
        </p:spPr>
        <p:txBody>
          <a:bodyPr/>
          <a:lstStyle/>
          <a:p>
            <a:endParaRPr/>
          </a:p>
        </p:txBody>
      </p:sp>
      <p:sp>
        <p:nvSpPr>
          <p:cNvPr id="1718" name="Shape 1718"/>
          <p:cNvSpPr>
            <a:spLocks noGrp="1"/>
          </p:cNvSpPr>
          <p:nvPr>
            <p:ph type="body" sz="quarter" idx="1"/>
          </p:nvPr>
        </p:nvSpPr>
        <p:spPr>
          <a:prstGeom prst="rect">
            <a:avLst/>
          </a:prstGeom>
        </p:spPr>
        <p:txBody>
          <a:bodyPr/>
          <a:lstStyle/>
          <a:p>
            <a:r>
              <a:rPr lang="zh-CN" altLang="en-US" dirty="0" smtClean="0"/>
              <a:t>挂起：内存转移到外存</a:t>
            </a:r>
            <a:endParaRPr dirty="0"/>
          </a:p>
        </p:txBody>
      </p:sp>
    </p:spTree>
    <p:extLst>
      <p:ext uri="{BB962C8B-B14F-4D97-AF65-F5344CB8AC3E}">
        <p14:creationId xmlns:p14="http://schemas.microsoft.com/office/powerpoint/2010/main" val="709548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8" name="Shape 1778"/>
          <p:cNvSpPr>
            <a:spLocks noGrp="1" noRot="1" noChangeAspect="1"/>
          </p:cNvSpPr>
          <p:nvPr>
            <p:ph type="sldImg"/>
          </p:nvPr>
        </p:nvSpPr>
        <p:spPr>
          <a:xfrm>
            <a:off x="381000" y="685800"/>
            <a:ext cx="6096000" cy="3429000"/>
          </a:xfrm>
          <a:prstGeom prst="rect">
            <a:avLst/>
          </a:prstGeom>
        </p:spPr>
        <p:txBody>
          <a:bodyPr/>
          <a:lstStyle/>
          <a:p>
            <a:endParaRPr/>
          </a:p>
        </p:txBody>
      </p:sp>
      <p:sp>
        <p:nvSpPr>
          <p:cNvPr id="1779" name="Shape 177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02594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 name="Shape 1792"/>
          <p:cNvSpPr>
            <a:spLocks noGrp="1" noRot="1" noChangeAspect="1"/>
          </p:cNvSpPr>
          <p:nvPr>
            <p:ph type="sldImg"/>
          </p:nvPr>
        </p:nvSpPr>
        <p:spPr>
          <a:xfrm>
            <a:off x="381000" y="685800"/>
            <a:ext cx="6096000" cy="3429000"/>
          </a:xfrm>
          <a:prstGeom prst="rect">
            <a:avLst/>
          </a:prstGeom>
        </p:spPr>
        <p:txBody>
          <a:bodyPr/>
          <a:lstStyle/>
          <a:p>
            <a:endParaRPr/>
          </a:p>
        </p:txBody>
      </p:sp>
      <p:sp>
        <p:nvSpPr>
          <p:cNvPr id="1793" name="Shape 179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36122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a:spLocks noGrp="1" noRot="1" noChangeAspect="1"/>
          </p:cNvSpPr>
          <p:nvPr>
            <p:ph type="sldImg"/>
          </p:nvPr>
        </p:nvSpPr>
        <p:spPr>
          <a:xfrm>
            <a:off x="381000" y="685800"/>
            <a:ext cx="6096000" cy="3429000"/>
          </a:xfrm>
          <a:prstGeom prst="rect">
            <a:avLst/>
          </a:prstGeom>
        </p:spPr>
        <p:txBody>
          <a:bodyPr/>
          <a:lstStyle/>
          <a:p>
            <a:endParaRPr/>
          </a:p>
        </p:txBody>
      </p:sp>
      <p:sp>
        <p:nvSpPr>
          <p:cNvPr id="100" name="Shape 100"/>
          <p:cNvSpPr>
            <a:spLocks noGrp="1"/>
          </p:cNvSpPr>
          <p:nvPr>
            <p:ph type="body" sz="quarter" idx="1"/>
          </p:nvPr>
        </p:nvSpPr>
        <p:spPr>
          <a:prstGeom prst="rect">
            <a:avLst/>
          </a:prstGeom>
        </p:spPr>
        <p:txBody>
          <a:bodyPr/>
          <a:lstStyle/>
          <a:p>
            <a:r>
              <a:rPr lang="en-US" altLang="zh-CN" sz="2200" u="none" baseline="0" dirty="0" smtClean="0">
                <a:latin typeface="Helvetica Neue"/>
                <a:ea typeface="Helvetica Neue"/>
                <a:cs typeface="Helvetica Neue"/>
                <a:sym typeface="Helvetica Neue"/>
              </a:rPr>
              <a:t>Optimal page-Replacement Algorithm [ˈ</a:t>
            </a:r>
            <a:r>
              <a:rPr lang="en-US" altLang="zh-CN" sz="2200" u="none" baseline="0" dirty="0" err="1" smtClean="0">
                <a:latin typeface="Helvetica Neue"/>
                <a:ea typeface="Helvetica Neue"/>
                <a:cs typeface="Helvetica Neue"/>
                <a:sym typeface="Helvetica Neue"/>
              </a:rPr>
              <a:t>ælɡərɪðəm</a:t>
            </a:r>
            <a:r>
              <a:rPr lang="en-US" altLang="zh-CN" sz="2200" u="none" baseline="0" dirty="0" smtClean="0">
                <a:latin typeface="Helvetica Neue"/>
                <a:ea typeface="Helvetica Neue"/>
                <a:cs typeface="Helvetica Neue"/>
                <a:sym typeface="Helvetica Neue"/>
              </a:rPr>
              <a:t>]</a:t>
            </a:r>
          </a:p>
          <a:p>
            <a:r>
              <a:rPr lang="en-US" altLang="zh-CN" sz="2200" u="none" baseline="0" dirty="0" smtClean="0">
                <a:latin typeface="Helvetica Neue"/>
                <a:ea typeface="Helvetica Neue"/>
                <a:cs typeface="Helvetica Neue"/>
                <a:sym typeface="Helvetica Neue"/>
              </a:rPr>
              <a:t>Least Recently Used</a:t>
            </a:r>
            <a:endParaRPr lang="en-US" altLang="zh-CN" dirty="0" smtClean="0"/>
          </a:p>
          <a:p>
            <a:endParaRPr dirty="0"/>
          </a:p>
        </p:txBody>
      </p:sp>
    </p:spTree>
    <p:extLst>
      <p:ext uri="{BB962C8B-B14F-4D97-AF65-F5344CB8AC3E}">
        <p14:creationId xmlns:p14="http://schemas.microsoft.com/office/powerpoint/2010/main" val="1928102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 name="Shape 1805"/>
          <p:cNvSpPr>
            <a:spLocks noGrp="1" noRot="1" noChangeAspect="1"/>
          </p:cNvSpPr>
          <p:nvPr>
            <p:ph type="sldImg"/>
          </p:nvPr>
        </p:nvSpPr>
        <p:spPr>
          <a:prstGeom prst="rect">
            <a:avLst/>
          </a:prstGeom>
        </p:spPr>
        <p:txBody>
          <a:bodyPr/>
          <a:lstStyle/>
          <a:p>
            <a:endParaRPr/>
          </a:p>
        </p:txBody>
      </p:sp>
      <p:sp>
        <p:nvSpPr>
          <p:cNvPr id="1806" name="Shape 180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66698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 name="Shape 1884"/>
          <p:cNvSpPr>
            <a:spLocks noGrp="1" noRot="1" noChangeAspect="1"/>
          </p:cNvSpPr>
          <p:nvPr>
            <p:ph type="sldImg"/>
          </p:nvPr>
        </p:nvSpPr>
        <p:spPr>
          <a:xfrm>
            <a:off x="381000" y="685800"/>
            <a:ext cx="6096000" cy="3429000"/>
          </a:xfrm>
          <a:prstGeom prst="rect">
            <a:avLst/>
          </a:prstGeom>
        </p:spPr>
        <p:txBody>
          <a:bodyPr/>
          <a:lstStyle/>
          <a:p>
            <a:endParaRPr/>
          </a:p>
        </p:txBody>
      </p:sp>
      <p:sp>
        <p:nvSpPr>
          <p:cNvPr id="1885" name="Shape 188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36014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 name="Shape 1873"/>
          <p:cNvSpPr>
            <a:spLocks noGrp="1" noRot="1" noChangeAspect="1"/>
          </p:cNvSpPr>
          <p:nvPr>
            <p:ph type="sldImg"/>
          </p:nvPr>
        </p:nvSpPr>
        <p:spPr>
          <a:xfrm>
            <a:off x="381000" y="685800"/>
            <a:ext cx="6096000" cy="3429000"/>
          </a:xfrm>
          <a:prstGeom prst="rect">
            <a:avLst/>
          </a:prstGeom>
        </p:spPr>
        <p:txBody>
          <a:bodyPr/>
          <a:lstStyle/>
          <a:p>
            <a:endParaRPr/>
          </a:p>
        </p:txBody>
      </p:sp>
      <p:sp>
        <p:nvSpPr>
          <p:cNvPr id="1874" name="Shape 1874"/>
          <p:cNvSpPr>
            <a:spLocks noGrp="1"/>
          </p:cNvSpPr>
          <p:nvPr>
            <p:ph type="body" sz="quarter" idx="1"/>
          </p:nvPr>
        </p:nvSpPr>
        <p:spPr>
          <a:prstGeom prst="rect">
            <a:avLst/>
          </a:prstGeom>
        </p:spPr>
        <p:txBody>
          <a:bodyPr/>
          <a:lstStyle/>
          <a:p>
            <a:r>
              <a:rPr lang="en-US" altLang="zh-CN" dirty="0" smtClean="0"/>
              <a:t>1025/1024=1</a:t>
            </a:r>
            <a:r>
              <a:rPr lang="mr-IN" altLang="zh-CN" dirty="0" smtClean="0"/>
              <a:t>…</a:t>
            </a:r>
            <a:r>
              <a:rPr lang="en-US" altLang="zh-CN" dirty="0" smtClean="0"/>
              <a:t>1</a:t>
            </a:r>
            <a:r>
              <a:rPr lang="zh-CN" altLang="en-US" dirty="0" smtClean="0"/>
              <a:t> 为什么要分离出页号和页内偏移量？因为不同的页放到物理内存中的时候断开了，对应不连续的页框，如果是连续的，没有断开，我根本不需要求它的页号，直接往下数，从</a:t>
            </a:r>
            <a:r>
              <a:rPr lang="en-US" altLang="zh-CN" dirty="0" smtClean="0"/>
              <a:t>0</a:t>
            </a:r>
            <a:r>
              <a:rPr lang="zh-CN" altLang="en-US" dirty="0" smtClean="0"/>
              <a:t>开始，数到到</a:t>
            </a:r>
            <a:r>
              <a:rPr lang="en-US" altLang="zh-CN" dirty="0" smtClean="0"/>
              <a:t>1025</a:t>
            </a:r>
            <a:r>
              <a:rPr lang="zh-CN" altLang="en-US" dirty="0" smtClean="0"/>
              <a:t>就行了，但是它断开了，我得知道下一个页放在物理内存的哪里了，那就得知道页号，通过页号找到对应的页框号，找到页框号，再根据偏移量往下数</a:t>
            </a:r>
            <a:endParaRPr lang="en-US" altLang="zh-CN" dirty="0" smtClean="0"/>
          </a:p>
          <a:p>
            <a:endParaRPr lang="en-US" dirty="0" smtClean="0"/>
          </a:p>
          <a:p>
            <a:r>
              <a:rPr lang="zh-CN" altLang="en-US" dirty="0" smtClean="0"/>
              <a:t>分页按照几</a:t>
            </a:r>
            <a:r>
              <a:rPr lang="en-US" altLang="zh-CN" dirty="0" smtClean="0"/>
              <a:t>KB</a:t>
            </a:r>
            <a:r>
              <a:rPr lang="zh-CN" altLang="en-US" dirty="0" smtClean="0"/>
              <a:t>几</a:t>
            </a:r>
            <a:r>
              <a:rPr lang="en-US" altLang="zh-CN" dirty="0" smtClean="0"/>
              <a:t>Kb</a:t>
            </a:r>
            <a:r>
              <a:rPr lang="zh-CN" altLang="en-US" dirty="0" smtClean="0"/>
              <a:t>划分，不管你这些内容是不是一起的，我就得给你分开</a:t>
            </a:r>
            <a:endParaRPr dirty="0"/>
          </a:p>
        </p:txBody>
      </p:sp>
    </p:spTree>
    <p:extLst>
      <p:ext uri="{BB962C8B-B14F-4D97-AF65-F5344CB8AC3E}">
        <p14:creationId xmlns:p14="http://schemas.microsoft.com/office/powerpoint/2010/main" val="1107629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 name="Shape 1895"/>
          <p:cNvSpPr>
            <a:spLocks noGrp="1" noRot="1" noChangeAspect="1"/>
          </p:cNvSpPr>
          <p:nvPr>
            <p:ph type="sldImg"/>
          </p:nvPr>
        </p:nvSpPr>
        <p:spPr>
          <a:xfrm>
            <a:off x="381000" y="685800"/>
            <a:ext cx="6096000" cy="3429000"/>
          </a:xfrm>
          <a:prstGeom prst="rect">
            <a:avLst/>
          </a:prstGeom>
        </p:spPr>
        <p:txBody>
          <a:bodyPr/>
          <a:lstStyle/>
          <a:p>
            <a:endParaRPr/>
          </a:p>
        </p:txBody>
      </p:sp>
      <p:sp>
        <p:nvSpPr>
          <p:cNvPr id="1896" name="Shape 189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98646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6" name="Shape 1906"/>
          <p:cNvSpPr>
            <a:spLocks noGrp="1" noRot="1" noChangeAspect="1"/>
          </p:cNvSpPr>
          <p:nvPr>
            <p:ph type="sldImg"/>
          </p:nvPr>
        </p:nvSpPr>
        <p:spPr>
          <a:xfrm>
            <a:off x="381000" y="685800"/>
            <a:ext cx="6096000" cy="3429000"/>
          </a:xfrm>
          <a:prstGeom prst="rect">
            <a:avLst/>
          </a:prstGeom>
        </p:spPr>
        <p:txBody>
          <a:bodyPr/>
          <a:lstStyle/>
          <a:p>
            <a:endParaRPr/>
          </a:p>
        </p:txBody>
      </p:sp>
      <p:sp>
        <p:nvSpPr>
          <p:cNvPr id="1907" name="Shape 190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996227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 name="Shape 1917"/>
          <p:cNvSpPr>
            <a:spLocks noGrp="1" noRot="1" noChangeAspect="1"/>
          </p:cNvSpPr>
          <p:nvPr>
            <p:ph type="sldImg"/>
          </p:nvPr>
        </p:nvSpPr>
        <p:spPr>
          <a:xfrm>
            <a:off x="381000" y="685800"/>
            <a:ext cx="6096000" cy="3429000"/>
          </a:xfrm>
          <a:prstGeom prst="rect">
            <a:avLst/>
          </a:prstGeom>
        </p:spPr>
        <p:txBody>
          <a:bodyPr/>
          <a:lstStyle/>
          <a:p>
            <a:endParaRPr/>
          </a:p>
        </p:txBody>
      </p:sp>
      <p:sp>
        <p:nvSpPr>
          <p:cNvPr id="1918" name="Shape 191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57218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8" name="Shape 1928"/>
          <p:cNvSpPr>
            <a:spLocks noGrp="1" noRot="1" noChangeAspect="1"/>
          </p:cNvSpPr>
          <p:nvPr>
            <p:ph type="sldImg"/>
          </p:nvPr>
        </p:nvSpPr>
        <p:spPr>
          <a:xfrm>
            <a:off x="381000" y="685800"/>
            <a:ext cx="6096000" cy="3429000"/>
          </a:xfrm>
          <a:prstGeom prst="rect">
            <a:avLst/>
          </a:prstGeom>
        </p:spPr>
        <p:txBody>
          <a:bodyPr/>
          <a:lstStyle/>
          <a:p>
            <a:endParaRPr/>
          </a:p>
        </p:txBody>
      </p:sp>
      <p:sp>
        <p:nvSpPr>
          <p:cNvPr id="1929" name="Shape 192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82965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我想共享的信息一部分在这一页的下半页，一部分在那一页的上半页</a:t>
            </a:r>
            <a:endParaRPr kumimoji="1" lang="en-US" altLang="zh-CN" dirty="0" smtClean="0"/>
          </a:p>
          <a:p>
            <a:r>
              <a:rPr kumimoji="1" lang="zh-CN" altLang="en-US" dirty="0" smtClean="0"/>
              <a:t>不想共享的信息，也得共享给你了</a:t>
            </a:r>
            <a:endParaRPr kumimoji="1" lang="zh-CN" altLang="en-US" dirty="0"/>
          </a:p>
        </p:txBody>
      </p:sp>
    </p:spTree>
    <p:extLst>
      <p:ext uri="{BB962C8B-B14F-4D97-AF65-F5344CB8AC3E}">
        <p14:creationId xmlns:p14="http://schemas.microsoft.com/office/powerpoint/2010/main" val="19458824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 name="Shape 1955"/>
          <p:cNvSpPr>
            <a:spLocks noGrp="1" noRot="1" noChangeAspect="1"/>
          </p:cNvSpPr>
          <p:nvPr>
            <p:ph type="sldImg"/>
          </p:nvPr>
        </p:nvSpPr>
        <p:spPr>
          <a:xfrm>
            <a:off x="381000" y="685800"/>
            <a:ext cx="6096000" cy="3429000"/>
          </a:xfrm>
          <a:prstGeom prst="rect">
            <a:avLst/>
          </a:prstGeom>
        </p:spPr>
        <p:txBody>
          <a:bodyPr/>
          <a:lstStyle/>
          <a:p>
            <a:endParaRPr/>
          </a:p>
        </p:txBody>
      </p:sp>
      <p:sp>
        <p:nvSpPr>
          <p:cNvPr id="1956" name="Shape 195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011512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8" name="Shape 1968"/>
          <p:cNvSpPr>
            <a:spLocks noGrp="1" noRot="1" noChangeAspect="1"/>
          </p:cNvSpPr>
          <p:nvPr>
            <p:ph type="sldImg"/>
          </p:nvPr>
        </p:nvSpPr>
        <p:spPr>
          <a:xfrm>
            <a:off x="381000" y="685800"/>
            <a:ext cx="6096000" cy="3429000"/>
          </a:xfrm>
          <a:prstGeom prst="rect">
            <a:avLst/>
          </a:prstGeom>
        </p:spPr>
        <p:txBody>
          <a:bodyPr/>
          <a:lstStyle/>
          <a:p>
            <a:endParaRPr/>
          </a:p>
        </p:txBody>
      </p:sp>
      <p:sp>
        <p:nvSpPr>
          <p:cNvPr id="1969" name="Shape 196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06657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0823734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 name="Shape 1986"/>
          <p:cNvSpPr>
            <a:spLocks noGrp="1" noRot="1" noChangeAspect="1"/>
          </p:cNvSpPr>
          <p:nvPr>
            <p:ph type="sldImg"/>
          </p:nvPr>
        </p:nvSpPr>
        <p:spPr>
          <a:xfrm>
            <a:off x="381000" y="685800"/>
            <a:ext cx="6096000" cy="3429000"/>
          </a:xfrm>
          <a:prstGeom prst="rect">
            <a:avLst/>
          </a:prstGeom>
        </p:spPr>
        <p:txBody>
          <a:bodyPr/>
          <a:lstStyle/>
          <a:p>
            <a:endParaRPr/>
          </a:p>
        </p:txBody>
      </p:sp>
      <p:sp>
        <p:nvSpPr>
          <p:cNvPr id="1987" name="Shape 198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150028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121442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5" name="Shape 2045"/>
          <p:cNvSpPr>
            <a:spLocks noGrp="1" noRot="1" noChangeAspect="1"/>
          </p:cNvSpPr>
          <p:nvPr>
            <p:ph type="sldImg"/>
          </p:nvPr>
        </p:nvSpPr>
        <p:spPr>
          <a:xfrm>
            <a:off x="381000" y="685800"/>
            <a:ext cx="6096000" cy="3429000"/>
          </a:xfrm>
          <a:prstGeom prst="rect">
            <a:avLst/>
          </a:prstGeom>
        </p:spPr>
        <p:txBody>
          <a:bodyPr/>
          <a:lstStyle/>
          <a:p>
            <a:endParaRPr/>
          </a:p>
        </p:txBody>
      </p:sp>
      <p:sp>
        <p:nvSpPr>
          <p:cNvPr id="2046" name="Shape 204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901069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 name="Shape 2057"/>
          <p:cNvSpPr>
            <a:spLocks noGrp="1" noRot="1" noChangeAspect="1"/>
          </p:cNvSpPr>
          <p:nvPr>
            <p:ph type="sldImg"/>
          </p:nvPr>
        </p:nvSpPr>
        <p:spPr>
          <a:xfrm>
            <a:off x="381000" y="685800"/>
            <a:ext cx="6096000" cy="3429000"/>
          </a:xfrm>
          <a:prstGeom prst="rect">
            <a:avLst/>
          </a:prstGeom>
        </p:spPr>
        <p:txBody>
          <a:bodyPr/>
          <a:lstStyle/>
          <a:p>
            <a:endParaRPr/>
          </a:p>
        </p:txBody>
      </p:sp>
      <p:sp>
        <p:nvSpPr>
          <p:cNvPr id="2058" name="Shape 205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613433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0" name="Shape 2070"/>
          <p:cNvSpPr>
            <a:spLocks noGrp="1" noRot="1" noChangeAspect="1"/>
          </p:cNvSpPr>
          <p:nvPr>
            <p:ph type="sldImg"/>
          </p:nvPr>
        </p:nvSpPr>
        <p:spPr>
          <a:xfrm>
            <a:off x="381000" y="685800"/>
            <a:ext cx="6096000" cy="3429000"/>
          </a:xfrm>
          <a:prstGeom prst="rect">
            <a:avLst/>
          </a:prstGeom>
        </p:spPr>
        <p:txBody>
          <a:bodyPr/>
          <a:lstStyle/>
          <a:p>
            <a:endParaRPr/>
          </a:p>
        </p:txBody>
      </p:sp>
      <p:sp>
        <p:nvSpPr>
          <p:cNvPr id="2071" name="Shape 207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111753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4" name="Shape 2084"/>
          <p:cNvSpPr>
            <a:spLocks noGrp="1" noRot="1" noChangeAspect="1"/>
          </p:cNvSpPr>
          <p:nvPr>
            <p:ph type="sldImg"/>
          </p:nvPr>
        </p:nvSpPr>
        <p:spPr>
          <a:xfrm>
            <a:off x="381000" y="685800"/>
            <a:ext cx="6096000" cy="3429000"/>
          </a:xfrm>
          <a:prstGeom prst="rect">
            <a:avLst/>
          </a:prstGeom>
        </p:spPr>
        <p:txBody>
          <a:bodyPr/>
          <a:lstStyle/>
          <a:p>
            <a:endParaRPr/>
          </a:p>
        </p:txBody>
      </p:sp>
      <p:sp>
        <p:nvSpPr>
          <p:cNvPr id="2085" name="Shape 208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529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4" name="Shape 2084"/>
          <p:cNvSpPr>
            <a:spLocks noGrp="1" noRot="1" noChangeAspect="1"/>
          </p:cNvSpPr>
          <p:nvPr>
            <p:ph type="sldImg"/>
          </p:nvPr>
        </p:nvSpPr>
        <p:spPr>
          <a:xfrm>
            <a:off x="381000" y="685800"/>
            <a:ext cx="6096000" cy="3429000"/>
          </a:xfrm>
          <a:prstGeom prst="rect">
            <a:avLst/>
          </a:prstGeom>
        </p:spPr>
        <p:txBody>
          <a:bodyPr/>
          <a:lstStyle/>
          <a:p>
            <a:endParaRPr/>
          </a:p>
        </p:txBody>
      </p:sp>
      <p:sp>
        <p:nvSpPr>
          <p:cNvPr id="2085" name="Shape 208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9809500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 name="Shape 2134"/>
          <p:cNvSpPr>
            <a:spLocks noGrp="1" noRot="1" noChangeAspect="1"/>
          </p:cNvSpPr>
          <p:nvPr>
            <p:ph type="sldImg"/>
          </p:nvPr>
        </p:nvSpPr>
        <p:spPr>
          <a:xfrm>
            <a:off x="381000" y="685800"/>
            <a:ext cx="6096000" cy="3429000"/>
          </a:xfrm>
          <a:prstGeom prst="rect">
            <a:avLst/>
          </a:prstGeom>
        </p:spPr>
        <p:txBody>
          <a:bodyPr/>
          <a:lstStyle/>
          <a:p>
            <a:endParaRPr/>
          </a:p>
        </p:txBody>
      </p:sp>
      <p:sp>
        <p:nvSpPr>
          <p:cNvPr id="2135" name="Shape 2135"/>
          <p:cNvSpPr>
            <a:spLocks noGrp="1"/>
          </p:cNvSpPr>
          <p:nvPr>
            <p:ph type="body" sz="quarter" idx="1"/>
          </p:nvPr>
        </p:nvSpPr>
        <p:spPr>
          <a:prstGeom prst="rect">
            <a:avLst/>
          </a:prstGeom>
        </p:spPr>
        <p:txBody>
          <a:bodyPr/>
          <a:lstStyle/>
          <a:p>
            <a:r>
              <a:rPr lang="zh-CN" altLang="en-US" dirty="0" smtClean="0"/>
              <a:t>一个段特别长，分页</a:t>
            </a:r>
            <a:endParaRPr dirty="0"/>
          </a:p>
        </p:txBody>
      </p:sp>
    </p:spTree>
    <p:extLst>
      <p:ext uri="{BB962C8B-B14F-4D97-AF65-F5344CB8AC3E}">
        <p14:creationId xmlns:p14="http://schemas.microsoft.com/office/powerpoint/2010/main" val="10727513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5" name="Shape 2145"/>
          <p:cNvSpPr>
            <a:spLocks noGrp="1" noRot="1" noChangeAspect="1"/>
          </p:cNvSpPr>
          <p:nvPr>
            <p:ph type="sldImg"/>
          </p:nvPr>
        </p:nvSpPr>
        <p:spPr>
          <a:xfrm>
            <a:off x="381000" y="685800"/>
            <a:ext cx="6096000" cy="3429000"/>
          </a:xfrm>
          <a:prstGeom prst="rect">
            <a:avLst/>
          </a:prstGeom>
        </p:spPr>
        <p:txBody>
          <a:bodyPr/>
          <a:lstStyle/>
          <a:p>
            <a:endParaRPr/>
          </a:p>
        </p:txBody>
      </p:sp>
      <p:sp>
        <p:nvSpPr>
          <p:cNvPr id="2146" name="Shape 214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066220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6" name="Shape 2156"/>
          <p:cNvSpPr>
            <a:spLocks noGrp="1" noRot="1" noChangeAspect="1"/>
          </p:cNvSpPr>
          <p:nvPr>
            <p:ph type="sldImg"/>
          </p:nvPr>
        </p:nvSpPr>
        <p:spPr>
          <a:xfrm>
            <a:off x="381000" y="685800"/>
            <a:ext cx="6096000" cy="3429000"/>
          </a:xfrm>
          <a:prstGeom prst="rect">
            <a:avLst/>
          </a:prstGeom>
        </p:spPr>
        <p:txBody>
          <a:bodyPr/>
          <a:lstStyle/>
          <a:p>
            <a:endParaRPr/>
          </a:p>
        </p:txBody>
      </p:sp>
      <p:sp>
        <p:nvSpPr>
          <p:cNvPr id="2157" name="Shape 215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7299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7408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7" name="Shape 2167"/>
          <p:cNvSpPr>
            <a:spLocks noGrp="1" noRot="1" noChangeAspect="1"/>
          </p:cNvSpPr>
          <p:nvPr>
            <p:ph type="sldImg"/>
          </p:nvPr>
        </p:nvSpPr>
        <p:spPr>
          <a:xfrm>
            <a:off x="381000" y="685800"/>
            <a:ext cx="6096000" cy="3429000"/>
          </a:xfrm>
          <a:prstGeom prst="rect">
            <a:avLst/>
          </a:prstGeom>
        </p:spPr>
        <p:txBody>
          <a:bodyPr/>
          <a:lstStyle/>
          <a:p>
            <a:endParaRPr/>
          </a:p>
        </p:txBody>
      </p:sp>
      <p:sp>
        <p:nvSpPr>
          <p:cNvPr id="2168" name="Shape 216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719803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9" name="Shape 2179"/>
          <p:cNvSpPr>
            <a:spLocks noGrp="1" noRot="1" noChangeAspect="1"/>
          </p:cNvSpPr>
          <p:nvPr>
            <p:ph type="sldImg"/>
          </p:nvPr>
        </p:nvSpPr>
        <p:spPr>
          <a:xfrm>
            <a:off x="381000" y="685800"/>
            <a:ext cx="6096000" cy="3429000"/>
          </a:xfrm>
          <a:prstGeom prst="rect">
            <a:avLst/>
          </a:prstGeom>
        </p:spPr>
        <p:txBody>
          <a:bodyPr/>
          <a:lstStyle/>
          <a:p>
            <a:endParaRPr/>
          </a:p>
        </p:txBody>
      </p:sp>
      <p:sp>
        <p:nvSpPr>
          <p:cNvPr id="2180" name="Shape 218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9591897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 name="Shape 2193"/>
          <p:cNvSpPr>
            <a:spLocks noGrp="1" noRot="1" noChangeAspect="1"/>
          </p:cNvSpPr>
          <p:nvPr>
            <p:ph type="sldImg"/>
          </p:nvPr>
        </p:nvSpPr>
        <p:spPr>
          <a:xfrm>
            <a:off x="381000" y="685800"/>
            <a:ext cx="6096000" cy="3429000"/>
          </a:xfrm>
          <a:prstGeom prst="rect">
            <a:avLst/>
          </a:prstGeom>
        </p:spPr>
        <p:txBody>
          <a:bodyPr/>
          <a:lstStyle/>
          <a:p>
            <a:endParaRPr/>
          </a:p>
        </p:txBody>
      </p:sp>
      <p:sp>
        <p:nvSpPr>
          <p:cNvPr id="2194" name="Shape 219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896553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9" name="Shape 2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260" name="Shape 2260"/>
          <p:cNvSpPr>
            <a:spLocks noGrp="1"/>
          </p:cNvSpPr>
          <p:nvPr>
            <p:ph type="body" sz="quarter" idx="1"/>
          </p:nvPr>
        </p:nvSpPr>
        <p:spPr>
          <a:prstGeom prst="rect">
            <a:avLst/>
          </a:prstGeom>
        </p:spPr>
        <p:txBody>
          <a:bodyPr/>
          <a:lstStyle/>
          <a:p>
            <a:r>
              <a:rPr lang="zh-CN" altLang="en-US" dirty="0" smtClean="0"/>
              <a:t>空闲页框分成</a:t>
            </a:r>
            <a:r>
              <a:rPr lang="en-US" altLang="zh-CN" dirty="0" smtClean="0"/>
              <a:t>11</a:t>
            </a:r>
            <a:r>
              <a:rPr lang="zh-CN" altLang="en-US" dirty="0" smtClean="0"/>
              <a:t>组组</a:t>
            </a:r>
            <a:endParaRPr lang="en-US" altLang="zh-CN" dirty="0" smtClean="0"/>
          </a:p>
          <a:p>
            <a:endParaRPr lang="en-US" dirty="0" smtClean="0"/>
          </a:p>
          <a:p>
            <a:r>
              <a:rPr lang="zh-CN" altLang="en-US" dirty="0" smtClean="0"/>
              <a:t>第一组的组员都是一个页框大小的 </a:t>
            </a:r>
            <a:r>
              <a:rPr lang="en-US" altLang="zh-CN" dirty="0" smtClean="0"/>
              <a:t>2</a:t>
            </a:r>
            <a:r>
              <a:rPr lang="zh-CN" altLang="en-US" dirty="0" smtClean="0"/>
              <a:t>的</a:t>
            </a:r>
            <a:r>
              <a:rPr lang="en-US" altLang="zh-CN" dirty="0" smtClean="0"/>
              <a:t>0</a:t>
            </a:r>
            <a:r>
              <a:rPr lang="zh-CN" altLang="en-US" dirty="0" smtClean="0"/>
              <a:t>次幂</a:t>
            </a:r>
            <a:endParaRPr lang="en-US" altLang="zh-CN" dirty="0" smtClean="0"/>
          </a:p>
          <a:p>
            <a:r>
              <a:rPr lang="zh-CN" altLang="en-US" baseline="0" dirty="0" smtClean="0"/>
              <a:t>第二组的组员是两个页框大小 </a:t>
            </a:r>
            <a:r>
              <a:rPr lang="en-US" altLang="zh-CN" baseline="0" dirty="0" smtClean="0"/>
              <a:t>2</a:t>
            </a:r>
            <a:r>
              <a:rPr lang="zh-CN" altLang="en-US" baseline="0" dirty="0" smtClean="0"/>
              <a:t>的</a:t>
            </a:r>
            <a:r>
              <a:rPr lang="en-US" altLang="zh-CN" baseline="0" dirty="0" smtClean="0"/>
              <a:t>1</a:t>
            </a:r>
            <a:r>
              <a:rPr lang="zh-CN" altLang="en-US" baseline="0" dirty="0" smtClean="0"/>
              <a:t>次幂</a:t>
            </a:r>
            <a:endParaRPr lang="en-US" altLang="zh-CN" baseline="0" dirty="0" smtClean="0"/>
          </a:p>
          <a:p>
            <a:r>
              <a:rPr lang="zh-CN" altLang="en-US" baseline="0" dirty="0" smtClean="0"/>
              <a:t>第三组的组员是四个页框大小 </a:t>
            </a:r>
            <a:r>
              <a:rPr lang="en-US" altLang="zh-CN" baseline="0" dirty="0" smtClean="0"/>
              <a:t>2</a:t>
            </a:r>
            <a:r>
              <a:rPr lang="zh-CN" altLang="en-US" baseline="0" dirty="0" smtClean="0"/>
              <a:t>的</a:t>
            </a:r>
            <a:r>
              <a:rPr lang="en-US" altLang="zh-CN" baseline="0" dirty="0" smtClean="0"/>
              <a:t>2</a:t>
            </a:r>
            <a:r>
              <a:rPr lang="zh-CN" altLang="en-US" baseline="0" dirty="0" smtClean="0"/>
              <a:t>次幂</a:t>
            </a:r>
            <a:endParaRPr lang="en-US" altLang="zh-CN" baseline="0" dirty="0" smtClean="0"/>
          </a:p>
          <a:p>
            <a:endParaRPr lang="en-US" altLang="zh-CN" baseline="0" dirty="0" smtClean="0"/>
          </a:p>
          <a:p>
            <a:r>
              <a:rPr lang="zh-CN" altLang="en-US" baseline="0" dirty="0" smtClean="0"/>
              <a:t>假设请求</a:t>
            </a:r>
            <a:r>
              <a:rPr lang="en-US" altLang="zh-CN" baseline="0" dirty="0" smtClean="0"/>
              <a:t>2</a:t>
            </a:r>
            <a:r>
              <a:rPr lang="zh-CN" altLang="en-US" baseline="0" dirty="0" smtClean="0"/>
              <a:t>个页框</a:t>
            </a:r>
            <a:r>
              <a:rPr lang="en-US" altLang="zh-CN" baseline="0" dirty="0" smtClean="0"/>
              <a:t>8K</a:t>
            </a:r>
            <a:r>
              <a:rPr lang="zh-CN" altLang="en-US" baseline="0" dirty="0" smtClean="0"/>
              <a:t>的内存，如果没有，查找下一个，</a:t>
            </a:r>
            <a:r>
              <a:rPr lang="en-US" altLang="zh-CN" baseline="0" dirty="0" smtClean="0"/>
              <a:t>16K</a:t>
            </a:r>
            <a:r>
              <a:rPr lang="zh-CN" altLang="en-US" baseline="0" dirty="0" smtClean="0"/>
              <a:t>的</a:t>
            </a:r>
            <a:endParaRPr lang="en-US" altLang="zh-CN" baseline="0" dirty="0" smtClean="0"/>
          </a:p>
          <a:p>
            <a:endParaRPr lang="en-US" altLang="zh-CN" baseline="0" dirty="0" smtClean="0"/>
          </a:p>
          <a:p>
            <a:r>
              <a:rPr lang="zh-CN" altLang="en-US" baseline="0" dirty="0" smtClean="0"/>
              <a:t>释放的时候，</a:t>
            </a:r>
            <a:r>
              <a:rPr lang="en-US" altLang="zh-CN" baseline="0" dirty="0" smtClean="0"/>
              <a:t>8KB</a:t>
            </a:r>
            <a:r>
              <a:rPr lang="zh-CN" altLang="en-US" baseline="0" dirty="0" smtClean="0"/>
              <a:t>的页框，找一找刚才那个切下来的</a:t>
            </a:r>
            <a:r>
              <a:rPr lang="en-US" altLang="zh-CN" baseline="0" dirty="0" smtClean="0"/>
              <a:t>8KB</a:t>
            </a:r>
            <a:r>
              <a:rPr lang="zh-CN" altLang="en-US" baseline="0" dirty="0" smtClean="0"/>
              <a:t>，因为他俩一样大，且地址连续，这两个就叫做伙伴</a:t>
            </a:r>
            <a:endParaRPr lang="en-US" altLang="zh-CN" dirty="0" smtClean="0"/>
          </a:p>
        </p:txBody>
      </p:sp>
    </p:spTree>
    <p:extLst>
      <p:ext uri="{BB962C8B-B14F-4D97-AF65-F5344CB8AC3E}">
        <p14:creationId xmlns:p14="http://schemas.microsoft.com/office/powerpoint/2010/main" val="890358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xfrm>
            <a:off x="381000" y="685800"/>
            <a:ext cx="6096000" cy="3429000"/>
          </a:xfrm>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7340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991654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a:spLocks noGrp="1" noRot="1" noChangeAspect="1"/>
          </p:cNvSpPr>
          <p:nvPr>
            <p:ph type="sldImg"/>
          </p:nvPr>
        </p:nvSpPr>
        <p:spPr>
          <a:xfrm>
            <a:off x="381000" y="685800"/>
            <a:ext cx="6096000" cy="3429000"/>
          </a:xfrm>
          <a:prstGeom prst="rect">
            <a:avLst/>
          </a:prstGeom>
        </p:spPr>
        <p:txBody>
          <a:bodyPr/>
          <a:lstStyle/>
          <a:p>
            <a:endParaRPr/>
          </a:p>
        </p:txBody>
      </p:sp>
      <p:sp>
        <p:nvSpPr>
          <p:cNvPr id="304" name="Shape 30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81394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xfrm>
            <a:off x="381000" y="685800"/>
            <a:ext cx="6096000" cy="3429000"/>
          </a:xfrm>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47168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与副标题">
    <p:bg>
      <p:bgPr>
        <a:solidFill>
          <a:srgbClr val="FFFFFF"/>
        </a:solidFill>
        <a:effectLst/>
      </p:bgPr>
    </p:bg>
    <p:spTree>
      <p:nvGrpSpPr>
        <p:cNvPr id="1" name=""/>
        <p:cNvGrpSpPr/>
        <p:nvPr/>
      </p:nvGrpSpPr>
      <p:grpSpPr>
        <a:xfrm>
          <a:off x="0" y="0"/>
          <a:ext cx="0" cy="0"/>
          <a:chOff x="0" y="0"/>
          <a:chExt cx="0" cy="0"/>
        </a:xfrm>
      </p:grpSpPr>
      <p:sp>
        <p:nvSpPr>
          <p:cNvPr id="12" name="标题文本"/>
          <p:cNvSpPr>
            <a:spLocks noGrp="1"/>
          </p:cNvSpPr>
          <p:nvPr>
            <p:ph type="title"/>
          </p:nvPr>
        </p:nvSpPr>
        <p:spPr>
          <a:xfrm>
            <a:off x="1778000" y="2298700"/>
            <a:ext cx="20828000" cy="4648200"/>
          </a:xfrm>
          <a:prstGeom prst="rect">
            <a:avLst/>
          </a:prstGeom>
        </p:spPr>
        <p:txBody>
          <a:bodyPr anchor="b"/>
          <a:lstStyle/>
          <a:p>
            <a:r>
              <a:t>标题文本</a:t>
            </a:r>
          </a:p>
        </p:txBody>
      </p:sp>
      <p:sp>
        <p:nvSpPr>
          <p:cNvPr id="13" name="正文级别 1…"/>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4"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1" name="Chapter 数字 章节名"/>
          <p:cNvSpPr>
            <a:spLocks noGrp="1"/>
          </p:cNvSpPr>
          <p:nvPr>
            <p:ph type="body" sz="quarter" idx="13"/>
          </p:nvPr>
        </p:nvSpPr>
        <p:spPr>
          <a:xfrm>
            <a:off x="10348019" y="12765819"/>
            <a:ext cx="3687962" cy="673101"/>
          </a:xfrm>
          <a:prstGeom prst="rect">
            <a:avLst/>
          </a:prstGeom>
          <a:solidFill>
            <a:srgbClr val="FFFFFF"/>
          </a:solidFill>
        </p:spPr>
        <p:txBody>
          <a:bodyPr wrap="none">
            <a:spAutoFit/>
          </a:bodyPr>
          <a:lstStyle>
            <a:lvl1pPr marL="0" indent="0" algn="ctr">
              <a:spcBef>
                <a:spcPts val="0"/>
              </a:spcBef>
              <a:buSzTx/>
              <a:buNone/>
              <a:defRPr sz="3200">
                <a:solidFill>
                  <a:srgbClr val="797979"/>
                </a:solidFill>
                <a:latin typeface="SF Pro Display Regular"/>
                <a:ea typeface="SF Pro Display Regular"/>
                <a:cs typeface="SF Pro Display Regular"/>
                <a:sym typeface="SF Pro Display Regular"/>
              </a:defRPr>
            </a:lvl1pPr>
          </a:lstStyle>
          <a:p>
            <a:r>
              <a:t>Chapter 数字 章节名</a:t>
            </a:r>
          </a:p>
        </p:txBody>
      </p:sp>
      <p:sp>
        <p:nvSpPr>
          <p:cNvPr id="22" name="正文"/>
          <p:cNvSpPr>
            <a:spLocks noGrp="1"/>
          </p:cNvSpPr>
          <p:nvPr>
            <p:ph type="body" sz="quarter" idx="14"/>
          </p:nvPr>
        </p:nvSpPr>
        <p:spPr>
          <a:xfrm>
            <a:off x="11499849" y="6369050"/>
            <a:ext cx="1384301" cy="977901"/>
          </a:xfrm>
          <a:prstGeom prst="rect">
            <a:avLst/>
          </a:prstGeom>
        </p:spPr>
        <p:txBody>
          <a:bodyPr wrap="none">
            <a:spAutoFit/>
          </a:bodyPr>
          <a:lstStyle>
            <a:lvl1pPr marL="0" indent="0" algn="ctr">
              <a:spcBef>
                <a:spcPts val="0"/>
              </a:spcBef>
              <a:buSzTx/>
              <a:buNone/>
              <a:defRPr sz="5000">
                <a:latin typeface="Lantinghei SC Extralight"/>
                <a:ea typeface="Lantinghei SC Extralight"/>
                <a:cs typeface="Lantinghei SC Extralight"/>
                <a:sym typeface="Lantinghei SC Extralight"/>
              </a:defRPr>
            </a:lvl1pPr>
          </a:lstStyle>
          <a:p>
            <a:r>
              <a:t>正文</a:t>
            </a:r>
          </a:p>
        </p:txBody>
      </p:sp>
      <p:sp>
        <p:nvSpPr>
          <p:cNvPr id="23"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空白">
    <p:bg>
      <p:bgPr>
        <a:solidFill>
          <a:srgbClr val="FFFFFF"/>
        </a:solidFill>
        <a:effectLst/>
      </p:bgPr>
    </p:bg>
    <p:spTree>
      <p:nvGrpSpPr>
        <p:cNvPr id="1" name=""/>
        <p:cNvGrpSpPr/>
        <p:nvPr/>
      </p:nvGrpSpPr>
      <p:grpSpPr>
        <a:xfrm>
          <a:off x="0" y="0"/>
          <a:ext cx="0" cy="0"/>
          <a:chOff x="0" y="0"/>
          <a:chExt cx="0" cy="0"/>
        </a:xfrm>
      </p:grpSpPr>
      <p:sp>
        <p:nvSpPr>
          <p:cNvPr id="30"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空白 拷贝">
    <p:bg>
      <p:bgPr>
        <a:solidFill>
          <a:srgbClr val="FFFFFF"/>
        </a:solidFill>
        <a:effectLst/>
      </p:bgPr>
    </p:bg>
    <p:spTree>
      <p:nvGrpSpPr>
        <p:cNvPr id="1" name=""/>
        <p:cNvGrpSpPr/>
        <p:nvPr/>
      </p:nvGrpSpPr>
      <p:grpSpPr>
        <a:xfrm>
          <a:off x="0" y="0"/>
          <a:ext cx="0" cy="0"/>
          <a:chOff x="0" y="0"/>
          <a:chExt cx="0" cy="0"/>
        </a:xfrm>
      </p:grpSpPr>
      <p:sp>
        <p:nvSpPr>
          <p:cNvPr id="37"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E6E6E6"/>
            </a:gs>
            <a:gs pos="64540">
              <a:srgbClr val="F0F0F0"/>
            </a:gs>
            <a:gs pos="88179">
              <a:srgbClr val="FAFAFA"/>
            </a:gs>
            <a:gs pos="100000">
              <a:srgbClr val="FFFFFF"/>
            </a:gs>
          </a:gsLst>
          <a:lin ang="5400000" scaled="0"/>
        </a:gradFill>
        <a:effectLst/>
      </p:bgPr>
    </p:bg>
    <p:spTree>
      <p:nvGrpSpPr>
        <p:cNvPr id="1" name=""/>
        <p:cNvGrpSpPr/>
        <p:nvPr/>
      </p:nvGrpSpPr>
      <p:grpSpPr>
        <a:xfrm>
          <a:off x="0" y="0"/>
          <a:ext cx="0" cy="0"/>
          <a:chOff x="0" y="0"/>
          <a:chExt cx="0" cy="0"/>
        </a:xfrm>
      </p:grpSpPr>
      <p:sp>
        <p:nvSpPr>
          <p:cNvPr id="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 name="标题文本"/>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标题文本</a:t>
            </a:r>
          </a:p>
        </p:txBody>
      </p:sp>
      <p:sp>
        <p:nvSpPr>
          <p:cNvPr id="4" name="正文级别 1…"/>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5.jpeg"/><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屏幕快照 2018-04-02 下午6.56.08.png" descr="屏幕快照 2018-04-02 下午6.56.08.png"/>
          <p:cNvPicPr>
            <a:picLocks noChangeAspect="1"/>
          </p:cNvPicPr>
          <p:nvPr/>
        </p:nvPicPr>
        <p:blipFill>
          <a:blip r:embed="rId2">
            <a:alphaModFix amt="25178"/>
            <a:extLst/>
          </a:blip>
          <a:srcRect t="2705" b="1395"/>
          <a:stretch>
            <a:fillRect/>
          </a:stretch>
        </p:blipFill>
        <p:spPr>
          <a:xfrm>
            <a:off x="329282" y="3071342"/>
            <a:ext cx="23691984" cy="7362757"/>
          </a:xfrm>
          <a:prstGeom prst="rect">
            <a:avLst/>
          </a:prstGeom>
          <a:ln w="12700">
            <a:miter lim="400000"/>
          </a:ln>
        </p:spPr>
      </p:pic>
      <p:sp>
        <p:nvSpPr>
          <p:cNvPr id="47" name="操作系统概论"/>
          <p:cNvSpPr/>
          <p:nvPr/>
        </p:nvSpPr>
        <p:spPr>
          <a:xfrm>
            <a:off x="6932612" y="5481167"/>
            <a:ext cx="10518776" cy="2543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13600">
                <a:latin typeface="Lantinghei SC Demibold"/>
                <a:ea typeface="Lantinghei SC Demibold"/>
                <a:cs typeface="Lantinghei SC Demibold"/>
                <a:sym typeface="Lantinghei SC Demibold"/>
              </a:defRPr>
            </a:lvl1pPr>
          </a:lstStyle>
          <a:p>
            <a:r>
              <a:t>操作系统概论</a:t>
            </a:r>
          </a:p>
        </p:txBody>
      </p:sp>
      <p:sp>
        <p:nvSpPr>
          <p:cNvPr id="48" name="Introduction to Operating System"/>
          <p:cNvSpPr/>
          <p:nvPr/>
        </p:nvSpPr>
        <p:spPr>
          <a:xfrm>
            <a:off x="6915819" y="8023514"/>
            <a:ext cx="10518777" cy="9451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5600">
                <a:latin typeface="Arial"/>
                <a:ea typeface="Arial"/>
                <a:cs typeface="Arial"/>
                <a:sym typeface="Arial"/>
              </a:defRPr>
            </a:lvl1pPr>
          </a:lstStyle>
          <a:p>
            <a:r>
              <a:t>Introduction to Operating System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7" name="先进先出置换算法FIFO"/>
          <p:cNvSpPr/>
          <p:nvPr/>
        </p:nvSpPr>
        <p:spPr>
          <a:xfrm>
            <a:off x="1091561" y="404701"/>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先进先出置换算法FIFO</a:t>
            </a:r>
          </a:p>
        </p:txBody>
      </p:sp>
      <p:sp>
        <p:nvSpPr>
          <p:cNvPr id="17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79"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80"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81"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182"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83"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84"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85"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86"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87"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88"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89"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90"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91"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92"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4</a:t>
            </a:r>
          </a:p>
        </p:txBody>
      </p:sp>
      <p:sp>
        <p:nvSpPr>
          <p:cNvPr id="193"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94"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95"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196"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97"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98"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99"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00"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01"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02"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03"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04"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05"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06"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07"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08"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09"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10"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211" name="队首是最先进来的，要被替换"/>
          <p:cNvSpPr/>
          <p:nvPr/>
        </p:nvSpPr>
        <p:spPr>
          <a:xfrm>
            <a:off x="15397926" y="494591"/>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队首</a:t>
            </a:r>
            <a:r>
              <a:t>是最先进来的，要</a:t>
            </a:r>
            <a:r>
              <a:rPr b="1">
                <a:solidFill>
                  <a:schemeClr val="accent5"/>
                </a:solidFill>
                <a:latin typeface="Helvetica"/>
                <a:ea typeface="Helvetica"/>
                <a:cs typeface="Helvetica"/>
                <a:sym typeface="Helvetica"/>
              </a:rPr>
              <a:t>被替换</a:t>
            </a:r>
          </a:p>
        </p:txBody>
      </p:sp>
      <p:sp>
        <p:nvSpPr>
          <p:cNvPr id="212" name="新调入的页加入队尾"/>
          <p:cNvSpPr/>
          <p:nvPr/>
        </p:nvSpPr>
        <p:spPr>
          <a:xfrm>
            <a:off x="15397926" y="137598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新调入</a:t>
            </a:r>
            <a:r>
              <a:t>的页加入队尾</a:t>
            </a:r>
          </a:p>
        </p:txBody>
      </p:sp>
      <p:sp>
        <p:nvSpPr>
          <p:cNvPr id="213"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214"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215" name="4.5.4.1 最佳置换算法和先进先出置换算法"/>
          <p:cNvSpPr/>
          <p:nvPr/>
        </p:nvSpPr>
        <p:spPr>
          <a:xfrm>
            <a:off x="33917" y="1356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4.5.4.1 最佳置换算法和先进先出置换算法</a:t>
            </a: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0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21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211"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2212" name="进程以页为单位在物理内存中离散存放，每个段中被离散存放的页具有（）…"/>
          <p:cNvSpPr/>
          <p:nvPr/>
        </p:nvSpPr>
        <p:spPr>
          <a:xfrm>
            <a:off x="1422096" y="4203700"/>
            <a:ext cx="21539807" cy="530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进程以页为单位在物理内存中离散存放，每个段中被离散存放的页具有（）</a:t>
            </a:r>
          </a:p>
          <a:p>
            <a:pPr algn="just"/>
            <a:endParaRPr/>
          </a:p>
          <a:p>
            <a:pPr algn="just"/>
            <a:r>
              <a:t>A:物理相关性</a:t>
            </a:r>
          </a:p>
          <a:p>
            <a:pPr algn="just"/>
            <a:r>
              <a:t>B:逻辑相关性</a:t>
            </a:r>
          </a:p>
          <a:p>
            <a:pPr algn="just"/>
            <a:r>
              <a:t>C:不相关性</a:t>
            </a:r>
          </a:p>
          <a:p>
            <a:pPr algn="just"/>
            <a:r>
              <a:t>D:随机性</a:t>
            </a:r>
          </a:p>
        </p:txBody>
      </p:sp>
      <p:sp>
        <p:nvSpPr>
          <p:cNvPr id="7" name="4.6.3.1 段页式存储管理的基本原理"/>
          <p:cNvSpPr/>
          <p:nvPr/>
        </p:nvSpPr>
        <p:spPr>
          <a:xfrm>
            <a:off x="0" y="66591"/>
            <a:ext cx="407803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dirty="0">
                <a:solidFill>
                  <a:schemeClr val="bg2"/>
                </a:solidFill>
                <a:latin typeface="SimSun" charset="-122"/>
                <a:ea typeface="SimSun" charset="-122"/>
                <a:cs typeface="SimSun" charset="-122"/>
              </a:rPr>
              <a:t>4.6.3.1</a:t>
            </a:r>
            <a:r>
              <a:rPr lang="zh-CN" altLang="en-US" sz="2000" dirty="0">
                <a:solidFill>
                  <a:schemeClr val="bg2"/>
                </a:solidFill>
                <a:latin typeface="SimSun" charset="-122"/>
                <a:ea typeface="SimSun" charset="-122"/>
                <a:cs typeface="SimSun" charset="-122"/>
              </a:rPr>
              <a:t>段页式存储管理的基本原理</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1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216"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217"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2218" name="进程以页为单位在物理内存中离散存放，每个段中被离散存放的页具有（）…"/>
          <p:cNvSpPr/>
          <p:nvPr/>
        </p:nvSpPr>
        <p:spPr>
          <a:xfrm>
            <a:off x="1422096" y="4203700"/>
            <a:ext cx="21539807" cy="530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进程以页为单位在物理内存中离散存放，每个段中被离散存放的页具有（）</a:t>
            </a:r>
          </a:p>
          <a:p>
            <a:pPr algn="just"/>
            <a:endParaRPr/>
          </a:p>
          <a:p>
            <a:pPr algn="just"/>
            <a:r>
              <a:t>A:物理相关性</a:t>
            </a:r>
          </a:p>
          <a:p>
            <a:pPr algn="just">
              <a:defRPr>
                <a:solidFill>
                  <a:schemeClr val="accent5"/>
                </a:solidFill>
              </a:defRPr>
            </a:pPr>
            <a:r>
              <a:t>B:逻辑相关性</a:t>
            </a:r>
          </a:p>
          <a:p>
            <a:pPr algn="just"/>
            <a:r>
              <a:t>C:不相关性</a:t>
            </a:r>
          </a:p>
          <a:p>
            <a:pPr algn="just"/>
            <a:r>
              <a:t>D:随机性</a:t>
            </a:r>
          </a:p>
        </p:txBody>
      </p:sp>
      <p:sp>
        <p:nvSpPr>
          <p:cNvPr id="7" name="4.6.3.1 段页式存储管理的基本原理"/>
          <p:cNvSpPr/>
          <p:nvPr/>
        </p:nvSpPr>
        <p:spPr>
          <a:xfrm>
            <a:off x="0" y="66591"/>
            <a:ext cx="407803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dirty="0">
                <a:solidFill>
                  <a:schemeClr val="bg2"/>
                </a:solidFill>
                <a:latin typeface="SimSun" charset="-122"/>
                <a:ea typeface="SimSun" charset="-122"/>
                <a:cs typeface="SimSun" charset="-122"/>
              </a:rPr>
              <a:t>4.6.3.1</a:t>
            </a:r>
            <a:r>
              <a:rPr lang="zh-CN" altLang="en-US" sz="2000" dirty="0">
                <a:solidFill>
                  <a:schemeClr val="bg2"/>
                </a:solidFill>
                <a:latin typeface="SimSun" charset="-122"/>
                <a:ea typeface="SimSun" charset="-122"/>
                <a:cs typeface="SimSun" charset="-122"/>
              </a:rPr>
              <a:t>段页式存储管理的基本原理</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0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21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211"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2212" name="进程以页为单位在物理内存中离散存放，每个段中被离散存放的页具有（）…"/>
          <p:cNvSpPr/>
          <p:nvPr/>
        </p:nvSpPr>
        <p:spPr>
          <a:xfrm>
            <a:off x="1422095" y="3019220"/>
            <a:ext cx="21539807" cy="24109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rPr lang="en-US" altLang="zh-CN" smtClean="0"/>
              <a:t>1910</a:t>
            </a:r>
          </a:p>
          <a:p>
            <a:pPr algn="just"/>
            <a:r>
              <a:rPr lang="zh-CN" altLang="en-US" dirty="0" smtClean="0"/>
              <a:t>在</a:t>
            </a:r>
            <a:r>
              <a:rPr lang="zh-CN" altLang="en-US" dirty="0"/>
              <a:t>采用段页式存储管理方式的系统中，为了获得一条指令或数据，需要</a:t>
            </a:r>
            <a:r>
              <a:rPr lang="en-US" altLang="zh-CN" dirty="0"/>
              <a:t>3</a:t>
            </a:r>
            <a:r>
              <a:rPr lang="zh-CN" altLang="en-US" dirty="0"/>
              <a:t>次访问内存。请按执行顺序分别写出</a:t>
            </a:r>
            <a:r>
              <a:rPr lang="en-US" altLang="zh-CN" dirty="0"/>
              <a:t>3</a:t>
            </a:r>
            <a:r>
              <a:rPr lang="zh-CN" altLang="en-US" dirty="0"/>
              <a:t>次访问的对象及获取的内容。</a:t>
            </a:r>
            <a:endParaRPr dirty="0"/>
          </a:p>
        </p:txBody>
      </p:sp>
      <p:sp>
        <p:nvSpPr>
          <p:cNvPr id="7" name="4.6.3.1 段页式存储管理的基本原理"/>
          <p:cNvSpPr/>
          <p:nvPr/>
        </p:nvSpPr>
        <p:spPr>
          <a:xfrm>
            <a:off x="0" y="66591"/>
            <a:ext cx="407803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dirty="0">
                <a:solidFill>
                  <a:schemeClr val="bg2"/>
                </a:solidFill>
                <a:latin typeface="SimSun" charset="-122"/>
                <a:ea typeface="SimSun" charset="-122"/>
                <a:cs typeface="SimSun" charset="-122"/>
              </a:rPr>
              <a:t>4.6.3.1</a:t>
            </a:r>
            <a:r>
              <a:rPr lang="zh-CN" altLang="en-US" sz="2000" dirty="0">
                <a:solidFill>
                  <a:schemeClr val="bg2"/>
                </a:solidFill>
                <a:latin typeface="SimSun" charset="-122"/>
                <a:ea typeface="SimSun" charset="-122"/>
                <a:cs typeface="SimSun" charset="-122"/>
              </a:rPr>
              <a:t>段页式存储管理的基本原理</a:t>
            </a:r>
            <a:endParaRPr sz="2000" dirty="0">
              <a:solidFill>
                <a:schemeClr val="bg2"/>
              </a:solidFill>
              <a:latin typeface="SimSun" charset="-122"/>
              <a:ea typeface="SimSun" charset="-122"/>
              <a:cs typeface="SimSun" charset="-122"/>
            </a:endParaRPr>
          </a:p>
        </p:txBody>
      </p:sp>
    </p:spTree>
    <p:extLst>
      <p:ext uri="{BB962C8B-B14F-4D97-AF65-F5344CB8AC3E}">
        <p14:creationId xmlns:p14="http://schemas.microsoft.com/office/powerpoint/2010/main" val="765967213"/>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0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21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211"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2212" name="进程以页为单位在物理内存中离散存放，每个段中被离散存放的页具有（）…"/>
          <p:cNvSpPr/>
          <p:nvPr/>
        </p:nvSpPr>
        <p:spPr>
          <a:xfrm>
            <a:off x="1422095" y="3019220"/>
            <a:ext cx="21539807" cy="24109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rPr lang="en-US" altLang="zh-CN" smtClean="0"/>
              <a:t>1910</a:t>
            </a:r>
          </a:p>
          <a:p>
            <a:pPr algn="just"/>
            <a:r>
              <a:rPr lang="zh-CN" altLang="en-US" dirty="0" smtClean="0"/>
              <a:t>在</a:t>
            </a:r>
            <a:r>
              <a:rPr lang="zh-CN" altLang="en-US" dirty="0"/>
              <a:t>采用段页式存储管理方式的系统中，为了获得一条指令或数据，需要</a:t>
            </a:r>
            <a:r>
              <a:rPr lang="en-US" altLang="zh-CN" dirty="0"/>
              <a:t>3</a:t>
            </a:r>
            <a:r>
              <a:rPr lang="zh-CN" altLang="en-US" dirty="0"/>
              <a:t>次访问内存。请按执行顺序分别写出</a:t>
            </a:r>
            <a:r>
              <a:rPr lang="en-US" altLang="zh-CN" dirty="0"/>
              <a:t>3</a:t>
            </a:r>
            <a:r>
              <a:rPr lang="zh-CN" altLang="en-US" dirty="0"/>
              <a:t>次访问的对象及获取的内容。</a:t>
            </a:r>
            <a:endParaRPr dirty="0"/>
          </a:p>
        </p:txBody>
      </p:sp>
      <p:sp>
        <p:nvSpPr>
          <p:cNvPr id="7" name="4.6.3.1 段页式存储管理的基本原理"/>
          <p:cNvSpPr/>
          <p:nvPr/>
        </p:nvSpPr>
        <p:spPr>
          <a:xfrm>
            <a:off x="0" y="66591"/>
            <a:ext cx="407803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dirty="0">
                <a:solidFill>
                  <a:schemeClr val="bg2"/>
                </a:solidFill>
                <a:latin typeface="SimSun" charset="-122"/>
                <a:ea typeface="SimSun" charset="-122"/>
                <a:cs typeface="SimSun" charset="-122"/>
              </a:rPr>
              <a:t>4.6.3.1</a:t>
            </a:r>
            <a:r>
              <a:rPr lang="zh-CN" altLang="en-US" sz="2000" dirty="0">
                <a:solidFill>
                  <a:schemeClr val="bg2"/>
                </a:solidFill>
                <a:latin typeface="SimSun" charset="-122"/>
                <a:ea typeface="SimSun" charset="-122"/>
                <a:cs typeface="SimSun" charset="-122"/>
              </a:rPr>
              <a:t>段页式存储管理的基本原理</a:t>
            </a:r>
            <a:endParaRPr sz="2000" dirty="0">
              <a:solidFill>
                <a:schemeClr val="bg2"/>
              </a:solidFill>
              <a:latin typeface="SimSun" charset="-122"/>
              <a:ea typeface="SimSun" charset="-122"/>
              <a:cs typeface="SimSun" charset="-122"/>
            </a:endParaRPr>
          </a:p>
        </p:txBody>
      </p:sp>
      <p:sp>
        <p:nvSpPr>
          <p:cNvPr id="8" name="进程以页为单位在物理内存中离散存放，每个段中被离散存放的页具有（）…"/>
          <p:cNvSpPr/>
          <p:nvPr/>
        </p:nvSpPr>
        <p:spPr>
          <a:xfrm>
            <a:off x="1422095" y="6738357"/>
            <a:ext cx="21539807" cy="47192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rPr lang="zh-CN" altLang="en-US" dirty="0"/>
              <a:t>第一次访问对象是</a:t>
            </a:r>
            <a:r>
              <a:rPr lang="zh-CN" altLang="en-US" dirty="0">
                <a:solidFill>
                  <a:srgbClr val="C00000"/>
                </a:solidFill>
              </a:rPr>
              <a:t>内存中的段表</a:t>
            </a:r>
            <a:r>
              <a:rPr lang="zh-CN" altLang="en-US" dirty="0"/>
              <a:t>，从中</a:t>
            </a:r>
            <a:r>
              <a:rPr lang="zh-CN" altLang="en-US" dirty="0">
                <a:solidFill>
                  <a:srgbClr val="C00000"/>
                </a:solidFill>
              </a:rPr>
              <a:t>取得页表开始地址</a:t>
            </a:r>
            <a:r>
              <a:rPr lang="zh-CN" altLang="en-US" dirty="0" smtClean="0"/>
              <a:t>；</a:t>
            </a:r>
            <a:endParaRPr lang="en-US" altLang="zh-CN" dirty="0" smtClean="0"/>
          </a:p>
          <a:p>
            <a:pPr algn="just"/>
            <a:endParaRPr lang="zh-CN" altLang="en-US" dirty="0"/>
          </a:p>
          <a:p>
            <a:pPr algn="just"/>
            <a:r>
              <a:rPr lang="zh-CN" altLang="en-US" dirty="0"/>
              <a:t>第二次访问对象是</a:t>
            </a:r>
            <a:r>
              <a:rPr lang="zh-CN" altLang="en-US" dirty="0">
                <a:solidFill>
                  <a:srgbClr val="C00000"/>
                </a:solidFill>
              </a:rPr>
              <a:t>内存中的页表</a:t>
            </a:r>
            <a:r>
              <a:rPr lang="zh-CN" altLang="en-US" dirty="0"/>
              <a:t>，从中取出该页所在的物理块号，并将该块号与页内地址一起</a:t>
            </a:r>
            <a:r>
              <a:rPr lang="zh-CN" altLang="en-US" dirty="0">
                <a:solidFill>
                  <a:srgbClr val="C00000"/>
                </a:solidFill>
              </a:rPr>
              <a:t>形成指令或数据的物理地址</a:t>
            </a:r>
            <a:r>
              <a:rPr lang="zh-CN" altLang="en-US" dirty="0" smtClean="0"/>
              <a:t>；</a:t>
            </a:r>
            <a:endParaRPr lang="en-US" altLang="zh-CN" dirty="0" smtClean="0"/>
          </a:p>
          <a:p>
            <a:pPr algn="just"/>
            <a:endParaRPr lang="zh-CN" altLang="en-US" dirty="0"/>
          </a:p>
          <a:p>
            <a:pPr algn="just"/>
            <a:r>
              <a:rPr lang="zh-CN" altLang="en-US" dirty="0"/>
              <a:t>第三次根据物理地址访问</a:t>
            </a:r>
            <a:r>
              <a:rPr lang="zh-CN" altLang="en-US" dirty="0">
                <a:solidFill>
                  <a:srgbClr val="C00000"/>
                </a:solidFill>
              </a:rPr>
              <a:t>具体的内存地址</a:t>
            </a:r>
            <a:r>
              <a:rPr lang="zh-CN" altLang="en-US" dirty="0"/>
              <a:t>，</a:t>
            </a:r>
            <a:r>
              <a:rPr lang="zh-CN" altLang="en-US" dirty="0">
                <a:solidFill>
                  <a:srgbClr val="C00000"/>
                </a:solidFill>
              </a:rPr>
              <a:t>取出指令或数据</a:t>
            </a:r>
            <a:r>
              <a:rPr lang="zh-CN" altLang="en-US" dirty="0"/>
              <a:t>。</a:t>
            </a:r>
          </a:p>
        </p:txBody>
      </p:sp>
    </p:spTree>
    <p:extLst>
      <p:ext uri="{BB962C8B-B14F-4D97-AF65-F5344CB8AC3E}">
        <p14:creationId xmlns:p14="http://schemas.microsoft.com/office/powerpoint/2010/main" val="490295970"/>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2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222" name="1 存储器的层次结构"/>
          <p:cNvSpPr/>
          <p:nvPr/>
        </p:nvSpPr>
        <p:spPr>
          <a:xfrm>
            <a:off x="8129867" y="319102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存储器的层次结构</a:t>
            </a:r>
          </a:p>
        </p:txBody>
      </p:sp>
      <p:sp>
        <p:nvSpPr>
          <p:cNvPr id="2223" name="2 程序的链接和装入"/>
          <p:cNvSpPr/>
          <p:nvPr/>
        </p:nvSpPr>
        <p:spPr>
          <a:xfrm>
            <a:off x="8129867" y="4254070"/>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程序的链接和装入</a:t>
            </a:r>
          </a:p>
        </p:txBody>
      </p:sp>
      <p:sp>
        <p:nvSpPr>
          <p:cNvPr id="2224" name="3 连续分配存储管理方式"/>
          <p:cNvSpPr/>
          <p:nvPr/>
        </p:nvSpPr>
        <p:spPr>
          <a:xfrm>
            <a:off x="8129867" y="5317116"/>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连续分配存储管理方式</a:t>
            </a:r>
          </a:p>
        </p:txBody>
      </p:sp>
      <p:sp>
        <p:nvSpPr>
          <p:cNvPr id="2225" name="4 基本分页存储管理方式"/>
          <p:cNvSpPr/>
          <p:nvPr/>
        </p:nvSpPr>
        <p:spPr>
          <a:xfrm>
            <a:off x="8129867" y="638016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基本分页存储管理方式</a:t>
            </a:r>
          </a:p>
        </p:txBody>
      </p:sp>
      <p:sp>
        <p:nvSpPr>
          <p:cNvPr id="2226" name="5 基于分页的虚拟存储系统"/>
          <p:cNvSpPr/>
          <p:nvPr/>
        </p:nvSpPr>
        <p:spPr>
          <a:xfrm>
            <a:off x="8129867" y="7443208"/>
            <a:ext cx="9749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基于分页的虚拟存储系统</a:t>
            </a:r>
          </a:p>
        </p:txBody>
      </p:sp>
      <p:sp>
        <p:nvSpPr>
          <p:cNvPr id="2227" name="6 分段存储管理"/>
          <p:cNvSpPr/>
          <p:nvPr/>
        </p:nvSpPr>
        <p:spPr>
          <a:xfrm>
            <a:off x="8129867" y="850625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分段存储管理</a:t>
            </a:r>
          </a:p>
        </p:txBody>
      </p:sp>
      <p:sp>
        <p:nvSpPr>
          <p:cNvPr id="222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229" name="7 Linux的伙伴系统"/>
          <p:cNvSpPr/>
          <p:nvPr/>
        </p:nvSpPr>
        <p:spPr>
          <a:xfrm>
            <a:off x="8129867" y="9569300"/>
            <a:ext cx="6791275"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7 Linux的伙伴系统</a:t>
            </a:r>
          </a:p>
        </p:txBody>
      </p:sp>
      <p:sp>
        <p:nvSpPr>
          <p:cNvPr id="2230" name="分段机制的引入"/>
          <p:cNvSpPr/>
          <p:nvPr/>
        </p:nvSpPr>
        <p:spPr>
          <a:xfrm>
            <a:off x="880374" y="7369271"/>
            <a:ext cx="638162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r">
              <a:defRPr sz="4500"/>
            </a:lvl1pPr>
          </a:lstStyle>
          <a:p>
            <a:r>
              <a:t>分段机制的引入</a:t>
            </a:r>
          </a:p>
        </p:txBody>
      </p:sp>
      <p:sp>
        <p:nvSpPr>
          <p:cNvPr id="2231" name="分段存储的基本原理"/>
          <p:cNvSpPr/>
          <p:nvPr/>
        </p:nvSpPr>
        <p:spPr>
          <a:xfrm>
            <a:off x="1221003" y="8432317"/>
            <a:ext cx="6041000"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r">
              <a:defRPr sz="4500"/>
            </a:lvl1pPr>
          </a:lstStyle>
          <a:p>
            <a:r>
              <a:t>分段存储的基本原理</a:t>
            </a:r>
          </a:p>
        </p:txBody>
      </p:sp>
      <p:sp>
        <p:nvSpPr>
          <p:cNvPr id="2232" name="线条"/>
          <p:cNvSpPr/>
          <p:nvPr/>
        </p:nvSpPr>
        <p:spPr>
          <a:xfrm flipV="1">
            <a:off x="7594334" y="7539855"/>
            <a:ext cx="1" cy="2888474"/>
          </a:xfrm>
          <a:prstGeom prst="line">
            <a:avLst/>
          </a:prstGeom>
          <a:ln w="38100">
            <a:solidFill>
              <a:srgbClr val="000000"/>
            </a:solidFill>
            <a:miter lim="400000"/>
          </a:ln>
        </p:spPr>
        <p:txBody>
          <a:bodyPr lIns="50800" tIns="50800" rIns="50800" bIns="50800" anchor="ctr"/>
          <a:lstStyle/>
          <a:p>
            <a:pPr>
              <a:defRPr sz="3200"/>
            </a:pPr>
            <a:endParaRPr/>
          </a:p>
        </p:txBody>
      </p:sp>
      <p:sp>
        <p:nvSpPr>
          <p:cNvPr id="2233" name="线条"/>
          <p:cNvSpPr/>
          <p:nvPr/>
        </p:nvSpPr>
        <p:spPr>
          <a:xfrm>
            <a:off x="7602018" y="8984091"/>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2234" name="段页式存储管理"/>
          <p:cNvSpPr/>
          <p:nvPr/>
        </p:nvSpPr>
        <p:spPr>
          <a:xfrm>
            <a:off x="2572184" y="9495363"/>
            <a:ext cx="4689819"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r">
              <a:defRPr sz="4500"/>
            </a:lvl1pPr>
          </a:lstStyle>
          <a:p>
            <a:r>
              <a:t>段页式存储管理</a:t>
            </a: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3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238" name="1 存储器的层次结构"/>
          <p:cNvSpPr/>
          <p:nvPr/>
        </p:nvSpPr>
        <p:spPr>
          <a:xfrm>
            <a:off x="8129867" y="319102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存储器的层次结构</a:t>
            </a:r>
          </a:p>
        </p:txBody>
      </p:sp>
      <p:sp>
        <p:nvSpPr>
          <p:cNvPr id="2239" name="2 程序的链接和装入"/>
          <p:cNvSpPr/>
          <p:nvPr/>
        </p:nvSpPr>
        <p:spPr>
          <a:xfrm>
            <a:off x="8129867" y="4254070"/>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程序的链接和装入</a:t>
            </a:r>
          </a:p>
        </p:txBody>
      </p:sp>
      <p:sp>
        <p:nvSpPr>
          <p:cNvPr id="2240" name="3 连续分配存储管理方式"/>
          <p:cNvSpPr/>
          <p:nvPr/>
        </p:nvSpPr>
        <p:spPr>
          <a:xfrm>
            <a:off x="8129867" y="5317116"/>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连续分配存储管理方式</a:t>
            </a:r>
          </a:p>
        </p:txBody>
      </p:sp>
      <p:sp>
        <p:nvSpPr>
          <p:cNvPr id="2241" name="4 基本分页存储管理方式"/>
          <p:cNvSpPr/>
          <p:nvPr/>
        </p:nvSpPr>
        <p:spPr>
          <a:xfrm>
            <a:off x="8129867" y="638016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基本分页存储管理方式</a:t>
            </a:r>
          </a:p>
        </p:txBody>
      </p:sp>
      <p:sp>
        <p:nvSpPr>
          <p:cNvPr id="2242" name="5 基于分页的虚拟存储系统"/>
          <p:cNvSpPr/>
          <p:nvPr/>
        </p:nvSpPr>
        <p:spPr>
          <a:xfrm>
            <a:off x="8129867" y="7443208"/>
            <a:ext cx="9749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基于分页的虚拟存储系统</a:t>
            </a:r>
          </a:p>
        </p:txBody>
      </p:sp>
      <p:sp>
        <p:nvSpPr>
          <p:cNvPr id="2243" name="6 分段存储管理"/>
          <p:cNvSpPr/>
          <p:nvPr/>
        </p:nvSpPr>
        <p:spPr>
          <a:xfrm>
            <a:off x="8129867" y="850625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分段存储管理</a:t>
            </a:r>
          </a:p>
        </p:txBody>
      </p:sp>
      <p:sp>
        <p:nvSpPr>
          <p:cNvPr id="224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245" name="7 Linux的伙伴系统"/>
          <p:cNvSpPr/>
          <p:nvPr/>
        </p:nvSpPr>
        <p:spPr>
          <a:xfrm>
            <a:off x="8129867" y="9482561"/>
            <a:ext cx="6844822"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a:solidFill>
                  <a:srgbClr val="FF0000"/>
                </a:solidFill>
              </a:rPr>
              <a:t>7 Linux的伙伴系统</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4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24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250" name="第七节 分Linux的伙伴系统"/>
          <p:cNvSpPr/>
          <p:nvPr/>
        </p:nvSpPr>
        <p:spPr>
          <a:xfrm>
            <a:off x="9806880" y="105864"/>
            <a:ext cx="4770240"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第七节 分Linux的伙伴系统</a:t>
            </a:r>
          </a:p>
        </p:txBody>
      </p:sp>
      <p:sp>
        <p:nvSpPr>
          <p:cNvPr id="2251" name="Linux的伙伴系统"/>
          <p:cNvSpPr/>
          <p:nvPr/>
        </p:nvSpPr>
        <p:spPr>
          <a:xfrm>
            <a:off x="441930" y="612527"/>
            <a:ext cx="6303068" cy="1040051"/>
          </a:xfrm>
          <a:prstGeom prst="roundRect">
            <a:avLst>
              <a:gd name="adj" fmla="val 1831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Linux的伙伴系统</a:t>
            </a:r>
          </a:p>
        </p:txBody>
      </p:sp>
      <p:pic>
        <p:nvPicPr>
          <p:cNvPr id="2252" name="屏幕快照 2019-03-25 下午7.07.39.png" descr="屏幕快照 2019-03-25 下午7.07.39.png"/>
          <p:cNvPicPr>
            <a:picLocks noChangeAspect="1"/>
          </p:cNvPicPr>
          <p:nvPr/>
        </p:nvPicPr>
        <p:blipFill>
          <a:blip r:embed="rId4">
            <a:extLst/>
          </a:blip>
          <a:stretch>
            <a:fillRect/>
          </a:stretch>
        </p:blipFill>
        <p:spPr>
          <a:xfrm>
            <a:off x="676522" y="2601234"/>
            <a:ext cx="15177028" cy="7654175"/>
          </a:xfrm>
          <a:prstGeom prst="rect">
            <a:avLst/>
          </a:prstGeom>
          <a:ln w="12700">
            <a:miter lim="400000"/>
          </a:ln>
        </p:spPr>
      </p:pic>
      <p:pic>
        <p:nvPicPr>
          <p:cNvPr id="2253" name="屏幕快照 2019-03-25 下午7.07.39.png" descr="屏幕快照 2019-03-25 下午7.07.39.png"/>
          <p:cNvPicPr>
            <a:picLocks/>
          </p:cNvPicPr>
          <p:nvPr/>
        </p:nvPicPr>
        <p:blipFill>
          <a:blip r:embed="rId4">
            <a:extLst/>
          </a:blip>
          <a:srcRect t="33423" r="83383" b="29433"/>
          <a:stretch>
            <a:fillRect/>
          </a:stretch>
        </p:blipFill>
        <p:spPr>
          <a:xfrm>
            <a:off x="1722152" y="9253048"/>
            <a:ext cx="2574556" cy="2902265"/>
          </a:xfrm>
          <a:prstGeom prst="rect">
            <a:avLst/>
          </a:prstGeom>
          <a:ln w="12700">
            <a:miter lim="400000"/>
          </a:ln>
        </p:spPr>
      </p:pic>
      <p:pic>
        <p:nvPicPr>
          <p:cNvPr id="2254" name="屏幕快照 2019-03-25 下午7.07.39.png" descr="屏幕快照 2019-03-25 下午7.07.39.png"/>
          <p:cNvPicPr>
            <a:picLocks/>
          </p:cNvPicPr>
          <p:nvPr/>
        </p:nvPicPr>
        <p:blipFill>
          <a:blip r:embed="rId4">
            <a:extLst/>
          </a:blip>
          <a:srcRect t="33423" r="83383" b="29433"/>
          <a:stretch>
            <a:fillRect/>
          </a:stretch>
        </p:blipFill>
        <p:spPr>
          <a:xfrm>
            <a:off x="6265481" y="5425025"/>
            <a:ext cx="635906" cy="673191"/>
          </a:xfrm>
          <a:prstGeom prst="rect">
            <a:avLst/>
          </a:prstGeom>
          <a:ln w="12700">
            <a:miter lim="400000"/>
          </a:ln>
        </p:spPr>
      </p:pic>
      <p:pic>
        <p:nvPicPr>
          <p:cNvPr id="2255" name="屏幕快照 2019-03-25 下午7.07.39.png" descr="屏幕快照 2019-03-25 下午7.07.39.png"/>
          <p:cNvPicPr>
            <a:picLocks/>
          </p:cNvPicPr>
          <p:nvPr/>
        </p:nvPicPr>
        <p:blipFill>
          <a:blip r:embed="rId4">
            <a:extLst/>
          </a:blip>
          <a:srcRect t="33423" r="83383" b="29433"/>
          <a:stretch>
            <a:fillRect/>
          </a:stretch>
        </p:blipFill>
        <p:spPr>
          <a:xfrm>
            <a:off x="8071619" y="5425025"/>
            <a:ext cx="1022704" cy="673191"/>
          </a:xfrm>
          <a:prstGeom prst="rect">
            <a:avLst/>
          </a:prstGeom>
          <a:ln w="12700">
            <a:miter lim="400000"/>
          </a:ln>
        </p:spPr>
      </p:pic>
      <p:pic>
        <p:nvPicPr>
          <p:cNvPr id="2256" name="屏幕快照 2019-03-25 下午7.07.39.png" descr="屏幕快照 2019-03-25 下午7.07.39.png"/>
          <p:cNvPicPr>
            <a:picLocks/>
          </p:cNvPicPr>
          <p:nvPr/>
        </p:nvPicPr>
        <p:blipFill>
          <a:blip r:embed="rId4">
            <a:extLst/>
          </a:blip>
          <a:srcRect t="33423" r="83383" b="29433"/>
          <a:stretch>
            <a:fillRect/>
          </a:stretch>
        </p:blipFill>
        <p:spPr>
          <a:xfrm>
            <a:off x="6465487" y="7255498"/>
            <a:ext cx="635766" cy="673191"/>
          </a:xfrm>
          <a:prstGeom prst="rect">
            <a:avLst/>
          </a:prstGeom>
          <a:ln w="12700">
            <a:miter lim="400000"/>
          </a:ln>
        </p:spPr>
      </p:pic>
      <p:sp>
        <p:nvSpPr>
          <p:cNvPr id="2257" name="满足以下条件的两个块称为伙伴："/>
          <p:cNvSpPr/>
          <p:nvPr/>
        </p:nvSpPr>
        <p:spPr>
          <a:xfrm>
            <a:off x="15138742" y="3626230"/>
            <a:ext cx="7734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r>
              <a:t>满足以下条件的两个块称为伙伴：</a:t>
            </a:r>
          </a:p>
        </p:txBody>
      </p:sp>
      <p:sp>
        <p:nvSpPr>
          <p:cNvPr id="2258" name="1）两个块具有相同的大小，记作b；…"/>
          <p:cNvSpPr/>
          <p:nvPr/>
        </p:nvSpPr>
        <p:spPr>
          <a:xfrm>
            <a:off x="15138742" y="5052120"/>
            <a:ext cx="8451500" cy="284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000"/>
            </a:pPr>
            <a:r>
              <a:rPr dirty="0"/>
              <a:t>1）两个块具有相同的大小，记作b；</a:t>
            </a:r>
          </a:p>
          <a:p>
            <a:pPr algn="just">
              <a:defRPr sz="4000"/>
            </a:pPr>
            <a:endParaRPr dirty="0"/>
          </a:p>
          <a:p>
            <a:pPr algn="just">
              <a:defRPr sz="4000"/>
            </a:pPr>
            <a:r>
              <a:rPr dirty="0"/>
              <a:t>2）它们的物理地址是连续的，起始地址是2b的整数倍。</a:t>
            </a:r>
          </a:p>
        </p:txBody>
      </p:sp>
      <p:sp>
        <p:nvSpPr>
          <p:cNvPr id="14" name="4.6.3.1 段页式存储管理的基本原理"/>
          <p:cNvSpPr/>
          <p:nvPr/>
        </p:nvSpPr>
        <p:spPr>
          <a:xfrm>
            <a:off x="131973" y="76202"/>
            <a:ext cx="330859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a:solidFill>
                  <a:schemeClr val="bg2"/>
                </a:solidFill>
                <a:latin typeface="SimSun" charset="-122"/>
                <a:ea typeface="SimSun" charset="-122"/>
                <a:cs typeface="SimSun" charset="-122"/>
              </a:rPr>
              <a:t>4.7</a:t>
            </a:r>
            <a:r>
              <a:rPr lang="zh-CN" altLang="en-US" sz="2000" dirty="0">
                <a:solidFill>
                  <a:schemeClr val="bg2"/>
                </a:solidFill>
                <a:latin typeface="SimSun" charset="-122"/>
                <a:ea typeface="SimSun" charset="-122"/>
                <a:cs typeface="SimSun" charset="-122"/>
              </a:rPr>
              <a:t>第七节 </a:t>
            </a:r>
            <a:r>
              <a:rPr lang="en-US" altLang="zh-CN" sz="2000" dirty="0">
                <a:solidFill>
                  <a:schemeClr val="bg2"/>
                </a:solidFill>
                <a:latin typeface="SimSun" charset="-122"/>
                <a:ea typeface="SimSun" charset="-122"/>
                <a:cs typeface="SimSun" charset="-122"/>
              </a:rPr>
              <a:t>Linux</a:t>
            </a:r>
            <a:r>
              <a:rPr lang="zh-CN" altLang="en-US" sz="2000" dirty="0">
                <a:solidFill>
                  <a:schemeClr val="bg2"/>
                </a:solidFill>
                <a:latin typeface="SimSun" charset="-122"/>
                <a:ea typeface="SimSun" charset="-122"/>
                <a:cs typeface="SimSun" charset="-122"/>
              </a:rPr>
              <a:t>的伙伴系统</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6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26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265" name="可以称为伙伴的两个块必须满足哪些条件（）…"/>
          <p:cNvSpPr/>
          <p:nvPr/>
        </p:nvSpPr>
        <p:spPr>
          <a:xfrm>
            <a:off x="1422096" y="4203700"/>
            <a:ext cx="21539807" cy="530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可以称为伙伴的两个块必须满足哪些条件（）</a:t>
            </a:r>
          </a:p>
          <a:p>
            <a:pPr algn="just"/>
            <a:endParaRPr/>
          </a:p>
          <a:p>
            <a:pPr algn="just"/>
            <a:r>
              <a:t>A:两个块大小相同、物理地址是连续的</a:t>
            </a:r>
          </a:p>
          <a:p>
            <a:pPr algn="just"/>
            <a:r>
              <a:t>B:两个块大小不同、物理地址不连续</a:t>
            </a:r>
          </a:p>
          <a:p>
            <a:pPr algn="just"/>
            <a:r>
              <a:t>C:两个块大小相同、逻辑地址是连续的</a:t>
            </a:r>
          </a:p>
          <a:p>
            <a:pPr algn="just"/>
            <a:r>
              <a:t>D:两个块大小不同、物理地址是连续的</a:t>
            </a:r>
          </a:p>
        </p:txBody>
      </p:sp>
      <p:sp>
        <p:nvSpPr>
          <p:cNvPr id="2266" name="第七节 分Linux的伙伴系统"/>
          <p:cNvSpPr/>
          <p:nvPr/>
        </p:nvSpPr>
        <p:spPr>
          <a:xfrm>
            <a:off x="9806880" y="105864"/>
            <a:ext cx="4770240"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第七节 分Linux的伙伴系统</a:t>
            </a:r>
          </a:p>
        </p:txBody>
      </p:sp>
      <p:sp>
        <p:nvSpPr>
          <p:cNvPr id="7" name="4.6.3.1 段页式存储管理的基本原理"/>
          <p:cNvSpPr/>
          <p:nvPr/>
        </p:nvSpPr>
        <p:spPr>
          <a:xfrm>
            <a:off x="131973" y="76202"/>
            <a:ext cx="330859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a:solidFill>
                  <a:schemeClr val="bg2"/>
                </a:solidFill>
                <a:latin typeface="SimSun" charset="-122"/>
                <a:ea typeface="SimSun" charset="-122"/>
                <a:cs typeface="SimSun" charset="-122"/>
              </a:rPr>
              <a:t>4.7</a:t>
            </a:r>
            <a:r>
              <a:rPr lang="zh-CN" altLang="en-US" sz="2000" dirty="0">
                <a:solidFill>
                  <a:schemeClr val="bg2"/>
                </a:solidFill>
                <a:latin typeface="SimSun" charset="-122"/>
                <a:ea typeface="SimSun" charset="-122"/>
                <a:cs typeface="SimSun" charset="-122"/>
              </a:rPr>
              <a:t>第七节 </a:t>
            </a:r>
            <a:r>
              <a:rPr lang="en-US" altLang="zh-CN" sz="2000" dirty="0">
                <a:solidFill>
                  <a:schemeClr val="bg2"/>
                </a:solidFill>
                <a:latin typeface="SimSun" charset="-122"/>
                <a:ea typeface="SimSun" charset="-122"/>
                <a:cs typeface="SimSun" charset="-122"/>
              </a:rPr>
              <a:t>Linux</a:t>
            </a:r>
            <a:r>
              <a:rPr lang="zh-CN" altLang="en-US" sz="2000" dirty="0">
                <a:solidFill>
                  <a:schemeClr val="bg2"/>
                </a:solidFill>
                <a:latin typeface="SimSun" charset="-122"/>
                <a:ea typeface="SimSun" charset="-122"/>
                <a:cs typeface="SimSun" charset="-122"/>
              </a:rPr>
              <a:t>的伙伴系统</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6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27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271" name="可以称为伙伴的两个块必须满足哪些条件（）…"/>
          <p:cNvSpPr/>
          <p:nvPr/>
        </p:nvSpPr>
        <p:spPr>
          <a:xfrm>
            <a:off x="1422096" y="4203700"/>
            <a:ext cx="21539807" cy="530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可以称为伙伴的两个块必须满足哪些条件（）</a:t>
            </a:r>
          </a:p>
          <a:p>
            <a:pPr algn="just">
              <a:defRPr>
                <a:solidFill>
                  <a:schemeClr val="accent5"/>
                </a:solidFill>
              </a:defRPr>
            </a:pPr>
            <a:endParaRPr/>
          </a:p>
          <a:p>
            <a:pPr algn="just">
              <a:defRPr>
                <a:solidFill>
                  <a:schemeClr val="accent5"/>
                </a:solidFill>
              </a:defRPr>
            </a:pPr>
            <a:r>
              <a:t>A:两个块大小相同、物理地址是连续的</a:t>
            </a:r>
          </a:p>
          <a:p>
            <a:pPr algn="just"/>
            <a:r>
              <a:t>B:两个块大小不同、物理地址不连续</a:t>
            </a:r>
          </a:p>
          <a:p>
            <a:pPr algn="just"/>
            <a:r>
              <a:t>C:两个块大小相同、逻辑地址是连续的</a:t>
            </a:r>
          </a:p>
          <a:p>
            <a:pPr algn="just"/>
            <a:r>
              <a:t>D:两个块大小不同、物理地址是连续的</a:t>
            </a:r>
          </a:p>
        </p:txBody>
      </p:sp>
      <p:sp>
        <p:nvSpPr>
          <p:cNvPr id="2272" name="第七节 分Linux的伙伴系统"/>
          <p:cNvSpPr/>
          <p:nvPr/>
        </p:nvSpPr>
        <p:spPr>
          <a:xfrm>
            <a:off x="9806880" y="105864"/>
            <a:ext cx="4770240"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第七节 分Linux的伙伴系统</a:t>
            </a:r>
          </a:p>
        </p:txBody>
      </p:sp>
      <p:sp>
        <p:nvSpPr>
          <p:cNvPr id="7" name="4.6.3.1 段页式存储管理的基本原理"/>
          <p:cNvSpPr/>
          <p:nvPr/>
        </p:nvSpPr>
        <p:spPr>
          <a:xfrm>
            <a:off x="131973" y="76202"/>
            <a:ext cx="330859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a:solidFill>
                  <a:schemeClr val="bg2"/>
                </a:solidFill>
                <a:latin typeface="SimSun" charset="-122"/>
                <a:ea typeface="SimSun" charset="-122"/>
                <a:cs typeface="SimSun" charset="-122"/>
              </a:rPr>
              <a:t>4.7</a:t>
            </a:r>
            <a:r>
              <a:rPr lang="zh-CN" altLang="en-US" sz="2000" dirty="0">
                <a:solidFill>
                  <a:schemeClr val="bg2"/>
                </a:solidFill>
                <a:latin typeface="SimSun" charset="-122"/>
                <a:ea typeface="SimSun" charset="-122"/>
                <a:cs typeface="SimSun" charset="-122"/>
              </a:rPr>
              <a:t>第七节 </a:t>
            </a:r>
            <a:r>
              <a:rPr lang="en-US" altLang="zh-CN" sz="2000" dirty="0">
                <a:solidFill>
                  <a:schemeClr val="bg2"/>
                </a:solidFill>
                <a:latin typeface="SimSun" charset="-122"/>
                <a:ea typeface="SimSun" charset="-122"/>
                <a:cs typeface="SimSun" charset="-122"/>
              </a:rPr>
              <a:t>Linux</a:t>
            </a:r>
            <a:r>
              <a:rPr lang="zh-CN" altLang="en-US" sz="2000" dirty="0">
                <a:solidFill>
                  <a:schemeClr val="bg2"/>
                </a:solidFill>
                <a:latin typeface="SimSun" charset="-122"/>
                <a:ea typeface="SimSun" charset="-122"/>
                <a:cs typeface="SimSun" charset="-122"/>
              </a:rPr>
              <a:t>的伙伴系统</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6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26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265" name="可以称为伙伴的两个块必须满足哪些条件（）…"/>
          <p:cNvSpPr/>
          <p:nvPr/>
        </p:nvSpPr>
        <p:spPr>
          <a:xfrm>
            <a:off x="1422096" y="3344219"/>
            <a:ext cx="21539807" cy="70275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rPr lang="en-US" altLang="zh-CN" dirty="0" smtClean="0"/>
              <a:t>1910</a:t>
            </a:r>
          </a:p>
          <a:p>
            <a:pPr algn="just"/>
            <a:r>
              <a:rPr lang="zh-CN" altLang="en-US" dirty="0"/>
              <a:t>当请求大小为</a:t>
            </a:r>
            <a:r>
              <a:rPr lang="en-US" altLang="zh-CN" dirty="0"/>
              <a:t>64</a:t>
            </a:r>
            <a:r>
              <a:rPr lang="zh-CN" altLang="en-US" dirty="0"/>
              <a:t>个页框的内存时，假设当前系统中只有</a:t>
            </a:r>
            <a:r>
              <a:rPr lang="en-US" altLang="zh-CN" dirty="0"/>
              <a:t>16</a:t>
            </a:r>
            <a:r>
              <a:rPr lang="zh-CN" altLang="en-US" dirty="0"/>
              <a:t>、</a:t>
            </a:r>
            <a:r>
              <a:rPr lang="en-US" altLang="zh-CN" dirty="0"/>
              <a:t>32</a:t>
            </a:r>
            <a:r>
              <a:rPr lang="zh-CN" altLang="en-US" dirty="0"/>
              <a:t>、</a:t>
            </a:r>
            <a:r>
              <a:rPr lang="en-US" altLang="zh-CN" dirty="0"/>
              <a:t>128</a:t>
            </a:r>
            <a:r>
              <a:rPr lang="zh-CN" altLang="en-US" dirty="0"/>
              <a:t>、</a:t>
            </a:r>
            <a:r>
              <a:rPr lang="en-US" altLang="zh-CN" dirty="0"/>
              <a:t>256</a:t>
            </a:r>
            <a:r>
              <a:rPr lang="zh-CN" altLang="en-US" dirty="0"/>
              <a:t>大小的页框链表中有空闲块，采用</a:t>
            </a:r>
            <a:r>
              <a:rPr lang="en-US" altLang="zh-CN" dirty="0"/>
              <a:t>Linux</a:t>
            </a:r>
            <a:r>
              <a:rPr lang="zh-CN" altLang="en-US" dirty="0"/>
              <a:t>的伙伴系统算法，应该选择的页框大小是（    </a:t>
            </a:r>
            <a:r>
              <a:rPr lang="zh-CN" altLang="en-US" dirty="0" smtClean="0"/>
              <a:t>）</a:t>
            </a:r>
            <a:endParaRPr lang="en-US" altLang="zh-CN" dirty="0" smtClean="0"/>
          </a:p>
          <a:p>
            <a:pPr algn="just"/>
            <a:endParaRPr lang="en-US" dirty="0"/>
          </a:p>
          <a:p>
            <a:pPr algn="just"/>
            <a:r>
              <a:rPr lang="pl-PL" dirty="0"/>
              <a:t>A:16</a:t>
            </a:r>
          </a:p>
          <a:p>
            <a:pPr algn="just"/>
            <a:r>
              <a:rPr lang="pl-PL" dirty="0" smtClean="0"/>
              <a:t>B:32</a:t>
            </a:r>
          </a:p>
          <a:p>
            <a:pPr algn="just"/>
            <a:r>
              <a:rPr lang="en-US" altLang="zh-CN" dirty="0" smtClean="0"/>
              <a:t>C:128</a:t>
            </a:r>
            <a:endParaRPr lang="pl-PL" dirty="0" smtClean="0"/>
          </a:p>
          <a:p>
            <a:pPr algn="just"/>
            <a:r>
              <a:rPr lang="pl-PL" dirty="0" smtClean="0"/>
              <a:t>D:256</a:t>
            </a:r>
            <a:endParaRPr lang="pl-PL" dirty="0"/>
          </a:p>
        </p:txBody>
      </p:sp>
      <p:sp>
        <p:nvSpPr>
          <p:cNvPr id="2266" name="第七节 分Linux的伙伴系统"/>
          <p:cNvSpPr/>
          <p:nvPr/>
        </p:nvSpPr>
        <p:spPr>
          <a:xfrm>
            <a:off x="9806880" y="105864"/>
            <a:ext cx="4770240"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第七节 分Linux的伙伴系统</a:t>
            </a:r>
          </a:p>
        </p:txBody>
      </p:sp>
      <p:sp>
        <p:nvSpPr>
          <p:cNvPr id="7" name="4.6.3.1 段页式存储管理的基本原理"/>
          <p:cNvSpPr/>
          <p:nvPr/>
        </p:nvSpPr>
        <p:spPr>
          <a:xfrm>
            <a:off x="131973" y="76202"/>
            <a:ext cx="330859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a:solidFill>
                  <a:schemeClr val="bg2"/>
                </a:solidFill>
                <a:latin typeface="SimSun" charset="-122"/>
                <a:ea typeface="SimSun" charset="-122"/>
                <a:cs typeface="SimSun" charset="-122"/>
              </a:rPr>
              <a:t>4.7</a:t>
            </a:r>
            <a:r>
              <a:rPr lang="zh-CN" altLang="en-US" sz="2000" dirty="0">
                <a:solidFill>
                  <a:schemeClr val="bg2"/>
                </a:solidFill>
                <a:latin typeface="SimSun" charset="-122"/>
                <a:ea typeface="SimSun" charset="-122"/>
                <a:cs typeface="SimSun" charset="-122"/>
              </a:rPr>
              <a:t>第七节 </a:t>
            </a:r>
            <a:r>
              <a:rPr lang="en-US" altLang="zh-CN" sz="2000" dirty="0">
                <a:solidFill>
                  <a:schemeClr val="bg2"/>
                </a:solidFill>
                <a:latin typeface="SimSun" charset="-122"/>
                <a:ea typeface="SimSun" charset="-122"/>
                <a:cs typeface="SimSun" charset="-122"/>
              </a:rPr>
              <a:t>Linux</a:t>
            </a:r>
            <a:r>
              <a:rPr lang="zh-CN" altLang="en-US" sz="2000" dirty="0">
                <a:solidFill>
                  <a:schemeClr val="bg2"/>
                </a:solidFill>
                <a:latin typeface="SimSun" charset="-122"/>
                <a:ea typeface="SimSun" charset="-122"/>
                <a:cs typeface="SimSun" charset="-122"/>
              </a:rPr>
              <a:t>的伙伴系统</a:t>
            </a:r>
            <a:endParaRPr sz="2000" dirty="0">
              <a:solidFill>
                <a:schemeClr val="bg2"/>
              </a:solidFill>
              <a:latin typeface="SimSun" charset="-122"/>
              <a:ea typeface="SimSun" charset="-122"/>
              <a:cs typeface="SimSun" charset="-122"/>
            </a:endParaRPr>
          </a:p>
        </p:txBody>
      </p:sp>
    </p:spTree>
    <p:extLst>
      <p:ext uri="{BB962C8B-B14F-4D97-AF65-F5344CB8AC3E}">
        <p14:creationId xmlns:p14="http://schemas.microsoft.com/office/powerpoint/2010/main" val="45313910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0" name="先进先出置换算法FIFO"/>
          <p:cNvSpPr/>
          <p:nvPr/>
        </p:nvSpPr>
        <p:spPr>
          <a:xfrm>
            <a:off x="1091561" y="404701"/>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先进先出置换算法FIFO</a:t>
            </a:r>
          </a:p>
        </p:txBody>
      </p:sp>
      <p:sp>
        <p:nvSpPr>
          <p:cNvPr id="22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22"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223"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224"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225"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226"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227"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228"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229"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230"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231"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232"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233"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4</a:t>
            </a:r>
          </a:p>
        </p:txBody>
      </p:sp>
      <p:sp>
        <p:nvSpPr>
          <p:cNvPr id="234"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235"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236"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237"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38"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39"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40"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41"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42"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43"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44"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45"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46"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47"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48"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49"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50"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51"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252" name="队首是最先进来的，要被替换"/>
          <p:cNvSpPr/>
          <p:nvPr/>
        </p:nvSpPr>
        <p:spPr>
          <a:xfrm>
            <a:off x="15397926" y="494591"/>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队首</a:t>
            </a:r>
            <a:r>
              <a:t>是最先进来的，要</a:t>
            </a:r>
            <a:r>
              <a:rPr b="1">
                <a:solidFill>
                  <a:schemeClr val="accent5"/>
                </a:solidFill>
                <a:latin typeface="Helvetica"/>
                <a:ea typeface="Helvetica"/>
                <a:cs typeface="Helvetica"/>
                <a:sym typeface="Helvetica"/>
              </a:rPr>
              <a:t>被替换</a:t>
            </a:r>
          </a:p>
        </p:txBody>
      </p:sp>
      <p:sp>
        <p:nvSpPr>
          <p:cNvPr id="253" name="新调入的页加入队尾"/>
          <p:cNvSpPr/>
          <p:nvPr/>
        </p:nvSpPr>
        <p:spPr>
          <a:xfrm>
            <a:off x="15397926" y="137598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新调入</a:t>
            </a:r>
            <a:r>
              <a:t>的页加入队尾</a:t>
            </a:r>
          </a:p>
        </p:txBody>
      </p:sp>
      <p:sp>
        <p:nvSpPr>
          <p:cNvPr id="254"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255"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256"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257"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258" name="4.5.4.1 最佳置换算法和先进先出置换算法"/>
          <p:cNvSpPr/>
          <p:nvPr/>
        </p:nvSpPr>
        <p:spPr>
          <a:xfrm>
            <a:off x="33917" y="1356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4.5.4.1 最佳置换算法和先进先出置换算法</a:t>
            </a: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6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26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265" name="可以称为伙伴的两个块必须满足哪些条件（）…"/>
          <p:cNvSpPr/>
          <p:nvPr/>
        </p:nvSpPr>
        <p:spPr>
          <a:xfrm>
            <a:off x="1422096" y="3344219"/>
            <a:ext cx="21539807" cy="70275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rPr lang="en-US" altLang="zh-CN" dirty="0" smtClean="0"/>
              <a:t>1910</a:t>
            </a:r>
          </a:p>
          <a:p>
            <a:pPr algn="just"/>
            <a:r>
              <a:rPr lang="zh-CN" altLang="en-US" dirty="0"/>
              <a:t>当请求大小为</a:t>
            </a:r>
            <a:r>
              <a:rPr lang="en-US" altLang="zh-CN" dirty="0"/>
              <a:t>64</a:t>
            </a:r>
            <a:r>
              <a:rPr lang="zh-CN" altLang="en-US" dirty="0"/>
              <a:t>个页框的内存时，假设当前系统中只有</a:t>
            </a:r>
            <a:r>
              <a:rPr lang="en-US" altLang="zh-CN" dirty="0"/>
              <a:t>16</a:t>
            </a:r>
            <a:r>
              <a:rPr lang="zh-CN" altLang="en-US" dirty="0"/>
              <a:t>、</a:t>
            </a:r>
            <a:r>
              <a:rPr lang="en-US" altLang="zh-CN" dirty="0"/>
              <a:t>32</a:t>
            </a:r>
            <a:r>
              <a:rPr lang="zh-CN" altLang="en-US" dirty="0"/>
              <a:t>、</a:t>
            </a:r>
            <a:r>
              <a:rPr lang="en-US" altLang="zh-CN" dirty="0"/>
              <a:t>128</a:t>
            </a:r>
            <a:r>
              <a:rPr lang="zh-CN" altLang="en-US" dirty="0"/>
              <a:t>、</a:t>
            </a:r>
            <a:r>
              <a:rPr lang="en-US" altLang="zh-CN" dirty="0"/>
              <a:t>256</a:t>
            </a:r>
            <a:r>
              <a:rPr lang="zh-CN" altLang="en-US" dirty="0"/>
              <a:t>大小的页框链表中有空闲块，采用</a:t>
            </a:r>
            <a:r>
              <a:rPr lang="en-US" altLang="zh-CN" dirty="0"/>
              <a:t>Linux</a:t>
            </a:r>
            <a:r>
              <a:rPr lang="zh-CN" altLang="en-US" dirty="0"/>
              <a:t>的伙伴系统算法，应该选择的页框大小是（    </a:t>
            </a:r>
            <a:r>
              <a:rPr lang="zh-CN" altLang="en-US" dirty="0" smtClean="0"/>
              <a:t>）</a:t>
            </a:r>
            <a:endParaRPr lang="en-US" altLang="zh-CN" dirty="0" smtClean="0"/>
          </a:p>
          <a:p>
            <a:pPr algn="just"/>
            <a:endParaRPr lang="en-US" dirty="0"/>
          </a:p>
          <a:p>
            <a:pPr algn="just"/>
            <a:r>
              <a:rPr lang="pl-PL" dirty="0"/>
              <a:t>A:16</a:t>
            </a:r>
          </a:p>
          <a:p>
            <a:pPr algn="just"/>
            <a:r>
              <a:rPr lang="pl-PL" dirty="0" smtClean="0"/>
              <a:t>B:32</a:t>
            </a:r>
          </a:p>
          <a:p>
            <a:pPr algn="just"/>
            <a:r>
              <a:rPr lang="en-US" altLang="zh-CN" dirty="0" smtClean="0">
                <a:solidFill>
                  <a:srgbClr val="C00000"/>
                </a:solidFill>
              </a:rPr>
              <a:t>C:128</a:t>
            </a:r>
            <a:endParaRPr lang="pl-PL" dirty="0" smtClean="0">
              <a:solidFill>
                <a:srgbClr val="C00000"/>
              </a:solidFill>
            </a:endParaRPr>
          </a:p>
          <a:p>
            <a:pPr algn="just"/>
            <a:r>
              <a:rPr lang="pl-PL" dirty="0" smtClean="0"/>
              <a:t>D:256</a:t>
            </a:r>
            <a:endParaRPr lang="pl-PL" dirty="0"/>
          </a:p>
        </p:txBody>
      </p:sp>
      <p:sp>
        <p:nvSpPr>
          <p:cNvPr id="2266" name="第七节 分Linux的伙伴系统"/>
          <p:cNvSpPr/>
          <p:nvPr/>
        </p:nvSpPr>
        <p:spPr>
          <a:xfrm>
            <a:off x="9806880" y="105864"/>
            <a:ext cx="4770240"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第七节 分Linux的伙伴系统</a:t>
            </a:r>
          </a:p>
        </p:txBody>
      </p:sp>
      <p:sp>
        <p:nvSpPr>
          <p:cNvPr id="7" name="4.6.3.1 段页式存储管理的基本原理"/>
          <p:cNvSpPr/>
          <p:nvPr/>
        </p:nvSpPr>
        <p:spPr>
          <a:xfrm>
            <a:off x="131973" y="76202"/>
            <a:ext cx="330859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a:solidFill>
                  <a:schemeClr val="bg2"/>
                </a:solidFill>
                <a:latin typeface="SimSun" charset="-122"/>
                <a:ea typeface="SimSun" charset="-122"/>
                <a:cs typeface="SimSun" charset="-122"/>
              </a:rPr>
              <a:t>4.7</a:t>
            </a:r>
            <a:r>
              <a:rPr lang="zh-CN" altLang="en-US" sz="2000" dirty="0">
                <a:solidFill>
                  <a:schemeClr val="bg2"/>
                </a:solidFill>
                <a:latin typeface="SimSun" charset="-122"/>
                <a:ea typeface="SimSun" charset="-122"/>
                <a:cs typeface="SimSun" charset="-122"/>
              </a:rPr>
              <a:t>第七节 </a:t>
            </a:r>
            <a:r>
              <a:rPr lang="en-US" altLang="zh-CN" sz="2000" dirty="0">
                <a:solidFill>
                  <a:schemeClr val="bg2"/>
                </a:solidFill>
                <a:latin typeface="SimSun" charset="-122"/>
                <a:ea typeface="SimSun" charset="-122"/>
                <a:cs typeface="SimSun" charset="-122"/>
              </a:rPr>
              <a:t>Linux</a:t>
            </a:r>
            <a:r>
              <a:rPr lang="zh-CN" altLang="en-US" sz="2000" dirty="0">
                <a:solidFill>
                  <a:schemeClr val="bg2"/>
                </a:solidFill>
                <a:latin typeface="SimSun" charset="-122"/>
                <a:ea typeface="SimSun" charset="-122"/>
                <a:cs typeface="SimSun" charset="-122"/>
              </a:rPr>
              <a:t>的伙伴系统</a:t>
            </a:r>
            <a:endParaRPr sz="2000" dirty="0">
              <a:solidFill>
                <a:schemeClr val="bg2"/>
              </a:solidFill>
              <a:latin typeface="SimSun" charset="-122"/>
              <a:ea typeface="SimSun" charset="-122"/>
              <a:cs typeface="SimSun" charset="-122"/>
            </a:endParaRPr>
          </a:p>
        </p:txBody>
      </p:sp>
    </p:spTree>
    <p:extLst>
      <p:ext uri="{BB962C8B-B14F-4D97-AF65-F5344CB8AC3E}">
        <p14:creationId xmlns:p14="http://schemas.microsoft.com/office/powerpoint/2010/main" val="1513408771"/>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75"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276" name="1 存储器的层次结构"/>
          <p:cNvSpPr/>
          <p:nvPr/>
        </p:nvSpPr>
        <p:spPr>
          <a:xfrm>
            <a:off x="8129867" y="319102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存储器的层次结构</a:t>
            </a:r>
          </a:p>
        </p:txBody>
      </p:sp>
      <p:sp>
        <p:nvSpPr>
          <p:cNvPr id="2277" name="2 程序的链接和装入"/>
          <p:cNvSpPr/>
          <p:nvPr/>
        </p:nvSpPr>
        <p:spPr>
          <a:xfrm>
            <a:off x="8129867" y="4254070"/>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程序的链接和装入</a:t>
            </a:r>
          </a:p>
        </p:txBody>
      </p:sp>
      <p:sp>
        <p:nvSpPr>
          <p:cNvPr id="2278" name="3 连续分配存储管理方式"/>
          <p:cNvSpPr/>
          <p:nvPr/>
        </p:nvSpPr>
        <p:spPr>
          <a:xfrm>
            <a:off x="8129867" y="5317116"/>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连续分配存储管理方式</a:t>
            </a:r>
          </a:p>
        </p:txBody>
      </p:sp>
      <p:sp>
        <p:nvSpPr>
          <p:cNvPr id="2279" name="4 基本分页存储管理方式"/>
          <p:cNvSpPr/>
          <p:nvPr/>
        </p:nvSpPr>
        <p:spPr>
          <a:xfrm>
            <a:off x="8129867" y="638016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基本分页存储管理方式</a:t>
            </a:r>
          </a:p>
        </p:txBody>
      </p:sp>
      <p:sp>
        <p:nvSpPr>
          <p:cNvPr id="2280" name="5 基于分页的虚拟存储系统"/>
          <p:cNvSpPr/>
          <p:nvPr/>
        </p:nvSpPr>
        <p:spPr>
          <a:xfrm>
            <a:off x="8129867" y="7443208"/>
            <a:ext cx="9749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基于分页的虚拟存储系统</a:t>
            </a:r>
          </a:p>
        </p:txBody>
      </p:sp>
      <p:sp>
        <p:nvSpPr>
          <p:cNvPr id="2281" name="6 分段存储管理"/>
          <p:cNvSpPr/>
          <p:nvPr/>
        </p:nvSpPr>
        <p:spPr>
          <a:xfrm>
            <a:off x="8129867" y="850625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分段存储管理</a:t>
            </a:r>
          </a:p>
        </p:txBody>
      </p:sp>
      <p:sp>
        <p:nvSpPr>
          <p:cNvPr id="228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283" name="7 Linux的伙伴系统"/>
          <p:cNvSpPr/>
          <p:nvPr/>
        </p:nvSpPr>
        <p:spPr>
          <a:xfrm>
            <a:off x="8129867" y="9569300"/>
            <a:ext cx="6791275"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7 Linux的伙伴系统</a:t>
            </a:r>
          </a:p>
        </p:txBody>
      </p:sp>
      <p:sp>
        <p:nvSpPr>
          <p:cNvPr id="2284" name="称为伙伴要满足的条件"/>
          <p:cNvSpPr/>
          <p:nvPr/>
        </p:nvSpPr>
        <p:spPr>
          <a:xfrm>
            <a:off x="15797866" y="9495363"/>
            <a:ext cx="679127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称为伙伴要满足的条件</a:t>
            </a:r>
          </a:p>
        </p:txBody>
      </p:sp>
      <p:sp>
        <p:nvSpPr>
          <p:cNvPr id="2285" name="线条"/>
          <p:cNvSpPr/>
          <p:nvPr/>
        </p:nvSpPr>
        <p:spPr>
          <a:xfrm flipV="1">
            <a:off x="15494305" y="9315494"/>
            <a:ext cx="1" cy="1463288"/>
          </a:xfrm>
          <a:prstGeom prst="line">
            <a:avLst/>
          </a:prstGeom>
          <a:ln w="38100">
            <a:solidFill>
              <a:srgbClr val="000000"/>
            </a:solidFill>
            <a:miter lim="400000"/>
          </a:ln>
        </p:spPr>
        <p:txBody>
          <a:bodyPr lIns="50800" tIns="50800" rIns="50800" bIns="50800" anchor="ctr"/>
          <a:lstStyle/>
          <a:p>
            <a:pPr>
              <a:defRPr sz="3200"/>
            </a:pPr>
            <a:endParaRPr/>
          </a:p>
        </p:txBody>
      </p:sp>
      <p:sp>
        <p:nvSpPr>
          <p:cNvPr id="2286" name="线条"/>
          <p:cNvSpPr/>
          <p:nvPr/>
        </p:nvSpPr>
        <p:spPr>
          <a:xfrm>
            <a:off x="14902617" y="10047137"/>
            <a:ext cx="541869" cy="1"/>
          </a:xfrm>
          <a:prstGeom prst="line">
            <a:avLst/>
          </a:prstGeom>
          <a:ln w="38100">
            <a:solidFill>
              <a:srgbClr val="000000"/>
            </a:solidFill>
            <a:miter lim="400000"/>
          </a:ln>
        </p:spPr>
        <p:txBody>
          <a:bodyPr lIns="50800" tIns="50800" rIns="50800" bIns="50800" anchor="ctr"/>
          <a:lstStyle/>
          <a:p>
            <a:pPr>
              <a:defRPr sz="3200"/>
            </a:pPr>
            <a:endParaRPr/>
          </a:p>
        </p:txBody>
      </p:sp>
      <p:pic>
        <p:nvPicPr>
          <p:cNvPr id="2" name="图片 1"/>
          <p:cNvPicPr>
            <a:picLocks noChangeAspect="1"/>
          </p:cNvPicPr>
          <p:nvPr/>
        </p:nvPicPr>
        <p:blipFill>
          <a:blip r:embed="rId2"/>
          <a:stretch>
            <a:fillRect/>
          </a:stretch>
        </p:blipFill>
        <p:spPr>
          <a:xfrm>
            <a:off x="0" y="0"/>
            <a:ext cx="24384000" cy="1371600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63" name="先进先出置换算法FIFO"/>
          <p:cNvSpPr/>
          <p:nvPr/>
        </p:nvSpPr>
        <p:spPr>
          <a:xfrm>
            <a:off x="1091561" y="404701"/>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先进先出置换算法FIFO</a:t>
            </a:r>
          </a:p>
        </p:txBody>
      </p:sp>
      <p:sp>
        <p:nvSpPr>
          <p:cNvPr id="26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65"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266"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267"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268"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269"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270"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271"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272"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273"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274"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275"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4</a:t>
            </a:r>
          </a:p>
        </p:txBody>
      </p:sp>
      <p:sp>
        <p:nvSpPr>
          <p:cNvPr id="276"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277"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278"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279"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80"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81"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82"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83"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84"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85"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86"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87"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88"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89"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90"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91"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92"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293"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294" name="队首是最先进来的，要被替换"/>
          <p:cNvSpPr/>
          <p:nvPr/>
        </p:nvSpPr>
        <p:spPr>
          <a:xfrm>
            <a:off x="15397926" y="494591"/>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队首</a:t>
            </a:r>
            <a:r>
              <a:t>是最先进来的，要</a:t>
            </a:r>
            <a:r>
              <a:rPr b="1">
                <a:solidFill>
                  <a:schemeClr val="accent5"/>
                </a:solidFill>
                <a:latin typeface="Helvetica"/>
                <a:ea typeface="Helvetica"/>
                <a:cs typeface="Helvetica"/>
                <a:sym typeface="Helvetica"/>
              </a:rPr>
              <a:t>被替换</a:t>
            </a:r>
          </a:p>
        </p:txBody>
      </p:sp>
      <p:sp>
        <p:nvSpPr>
          <p:cNvPr id="295" name="新调入的页加入队尾"/>
          <p:cNvSpPr/>
          <p:nvPr/>
        </p:nvSpPr>
        <p:spPr>
          <a:xfrm>
            <a:off x="15397926" y="137598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新调入</a:t>
            </a:r>
            <a:r>
              <a:t>的页加入队尾</a:t>
            </a:r>
          </a:p>
        </p:txBody>
      </p:sp>
      <p:sp>
        <p:nvSpPr>
          <p:cNvPr id="296"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297"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298" name="缺页…"/>
          <p:cNvSpPr/>
          <p:nvPr/>
        </p:nvSpPr>
        <p:spPr>
          <a:xfrm>
            <a:off x="399997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299"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300"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301"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302" name="4.5.4.1 最佳置换算法和先进先出置换算法"/>
          <p:cNvSpPr/>
          <p:nvPr/>
        </p:nvSpPr>
        <p:spPr>
          <a:xfrm>
            <a:off x="33917" y="1356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4.5.4.1 最佳置换算法和先进先出置换算法</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07" name="先进先出置换算法FIFO"/>
          <p:cNvSpPr/>
          <p:nvPr/>
        </p:nvSpPr>
        <p:spPr>
          <a:xfrm>
            <a:off x="1091561" y="404701"/>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先进先出置换算法FIFO</a:t>
            </a:r>
          </a:p>
        </p:txBody>
      </p:sp>
      <p:sp>
        <p:nvSpPr>
          <p:cNvPr id="30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309"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310"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311"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312"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313"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314"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315"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316"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317"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318"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4</a:t>
            </a:r>
          </a:p>
        </p:txBody>
      </p:sp>
      <p:sp>
        <p:nvSpPr>
          <p:cNvPr id="319"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320"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321"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322"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23"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24"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25"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26"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27"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28"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29"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30"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31"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32"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33"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34"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35"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36"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337" name="队首是最先进来的，要被替换"/>
          <p:cNvSpPr/>
          <p:nvPr/>
        </p:nvSpPr>
        <p:spPr>
          <a:xfrm>
            <a:off x="15397926" y="494591"/>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队首</a:t>
            </a:r>
            <a:r>
              <a:t>是最先进来的，要</a:t>
            </a:r>
            <a:r>
              <a:rPr b="1">
                <a:solidFill>
                  <a:schemeClr val="accent5"/>
                </a:solidFill>
                <a:latin typeface="Helvetica"/>
                <a:ea typeface="Helvetica"/>
                <a:cs typeface="Helvetica"/>
                <a:sym typeface="Helvetica"/>
              </a:rPr>
              <a:t>被替换</a:t>
            </a:r>
          </a:p>
        </p:txBody>
      </p:sp>
      <p:sp>
        <p:nvSpPr>
          <p:cNvPr id="338" name="新调入的页加入队尾"/>
          <p:cNvSpPr/>
          <p:nvPr/>
        </p:nvSpPr>
        <p:spPr>
          <a:xfrm>
            <a:off x="15397926" y="137598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新调入</a:t>
            </a:r>
            <a:r>
              <a:t>的页加入队尾</a:t>
            </a:r>
          </a:p>
        </p:txBody>
      </p:sp>
      <p:sp>
        <p:nvSpPr>
          <p:cNvPr id="339"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340" name="缺页…"/>
          <p:cNvSpPr/>
          <p:nvPr/>
        </p:nvSpPr>
        <p:spPr>
          <a:xfrm>
            <a:off x="5634625"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341"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342"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343" name="缺页…"/>
          <p:cNvSpPr/>
          <p:nvPr/>
        </p:nvSpPr>
        <p:spPr>
          <a:xfrm>
            <a:off x="399997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344"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7</a:t>
            </a:r>
          </a:p>
        </p:txBody>
      </p:sp>
      <p:sp>
        <p:nvSpPr>
          <p:cNvPr id="345"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346"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1</a:t>
            </a:r>
          </a:p>
        </p:txBody>
      </p:sp>
      <p:sp>
        <p:nvSpPr>
          <p:cNvPr id="347"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348"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349"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350" name="4.5.4.1 最佳置换算法和先进先出置换算法"/>
          <p:cNvSpPr/>
          <p:nvPr/>
        </p:nvSpPr>
        <p:spPr>
          <a:xfrm>
            <a:off x="33917" y="1356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4.5.4.1 最佳置换算法和先进先出置换算法</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55" name="先进先出置换算法FIFO"/>
          <p:cNvSpPr/>
          <p:nvPr/>
        </p:nvSpPr>
        <p:spPr>
          <a:xfrm>
            <a:off x="1091561" y="404701"/>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先进先出置换算法FIFO</a:t>
            </a:r>
          </a:p>
        </p:txBody>
      </p:sp>
      <p:sp>
        <p:nvSpPr>
          <p:cNvPr id="35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357"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358"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359"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360"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361"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362"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363"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364"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365"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4</a:t>
            </a:r>
          </a:p>
        </p:txBody>
      </p:sp>
      <p:sp>
        <p:nvSpPr>
          <p:cNvPr id="366"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367"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368"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369"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70"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71"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72"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73"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74"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75"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76"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77"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78"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79"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80"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81"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82"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383"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384" name="队首是最先进来的，要被替换"/>
          <p:cNvSpPr/>
          <p:nvPr/>
        </p:nvSpPr>
        <p:spPr>
          <a:xfrm>
            <a:off x="15397926" y="494591"/>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队首</a:t>
            </a:r>
            <a:r>
              <a:t>是最先进来的，要</a:t>
            </a:r>
            <a:r>
              <a:rPr b="1">
                <a:solidFill>
                  <a:schemeClr val="accent5"/>
                </a:solidFill>
                <a:latin typeface="Helvetica"/>
                <a:ea typeface="Helvetica"/>
                <a:cs typeface="Helvetica"/>
                <a:sym typeface="Helvetica"/>
              </a:rPr>
              <a:t>被替换</a:t>
            </a:r>
          </a:p>
        </p:txBody>
      </p:sp>
      <p:sp>
        <p:nvSpPr>
          <p:cNvPr id="385" name="新调入的页加入队尾"/>
          <p:cNvSpPr/>
          <p:nvPr/>
        </p:nvSpPr>
        <p:spPr>
          <a:xfrm>
            <a:off x="15397926" y="137598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新调入</a:t>
            </a:r>
            <a:r>
              <a:t>的页加入队尾</a:t>
            </a:r>
          </a:p>
        </p:txBody>
      </p:sp>
      <p:sp>
        <p:nvSpPr>
          <p:cNvPr id="386"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387" name="缺页…"/>
          <p:cNvSpPr/>
          <p:nvPr/>
        </p:nvSpPr>
        <p:spPr>
          <a:xfrm>
            <a:off x="5634625"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388"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389" name="缺页…"/>
          <p:cNvSpPr/>
          <p:nvPr/>
        </p:nvSpPr>
        <p:spPr>
          <a:xfrm>
            <a:off x="84640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390"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391"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392" name="缺页…"/>
          <p:cNvSpPr/>
          <p:nvPr/>
        </p:nvSpPr>
        <p:spPr>
          <a:xfrm>
            <a:off x="399997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393"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7</a:t>
            </a:r>
          </a:p>
        </p:txBody>
      </p:sp>
      <p:sp>
        <p:nvSpPr>
          <p:cNvPr id="394"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395"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1</a:t>
            </a:r>
          </a:p>
        </p:txBody>
      </p:sp>
      <p:sp>
        <p:nvSpPr>
          <p:cNvPr id="396"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397"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398"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399" name="4.5.4.1 最佳置换算法和先进先出置换算法"/>
          <p:cNvSpPr/>
          <p:nvPr/>
        </p:nvSpPr>
        <p:spPr>
          <a:xfrm>
            <a:off x="33917" y="1356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4.5.4.1 最佳置换算法和先进先出置换算法</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04" name="先进先出置换算法FIFO"/>
          <p:cNvSpPr/>
          <p:nvPr/>
        </p:nvSpPr>
        <p:spPr>
          <a:xfrm>
            <a:off x="1091561" y="404701"/>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先进先出置换算法FIFO</a:t>
            </a:r>
          </a:p>
        </p:txBody>
      </p:sp>
      <p:sp>
        <p:nvSpPr>
          <p:cNvPr id="40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06"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407"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408"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409"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410"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411"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412"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413"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4</a:t>
            </a:r>
          </a:p>
        </p:txBody>
      </p:sp>
      <p:sp>
        <p:nvSpPr>
          <p:cNvPr id="414"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415"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416"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417"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18"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19"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20"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21"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22"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23"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24"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25"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26"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27"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28"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29"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30"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31"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432" name="队首是最先进来的，要被替换"/>
          <p:cNvSpPr/>
          <p:nvPr/>
        </p:nvSpPr>
        <p:spPr>
          <a:xfrm>
            <a:off x="15397926" y="494591"/>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队首</a:t>
            </a:r>
            <a:r>
              <a:t>是最先进来的，要</a:t>
            </a:r>
            <a:r>
              <a:rPr b="1">
                <a:solidFill>
                  <a:schemeClr val="accent5"/>
                </a:solidFill>
                <a:latin typeface="Helvetica"/>
                <a:ea typeface="Helvetica"/>
                <a:cs typeface="Helvetica"/>
                <a:sym typeface="Helvetica"/>
              </a:rPr>
              <a:t>被替换</a:t>
            </a:r>
          </a:p>
        </p:txBody>
      </p:sp>
      <p:sp>
        <p:nvSpPr>
          <p:cNvPr id="433" name="新调入的页加入队尾"/>
          <p:cNvSpPr/>
          <p:nvPr/>
        </p:nvSpPr>
        <p:spPr>
          <a:xfrm>
            <a:off x="15397926" y="137598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新调入</a:t>
            </a:r>
            <a:r>
              <a:t>的页加入队尾</a:t>
            </a:r>
          </a:p>
        </p:txBody>
      </p:sp>
      <p:sp>
        <p:nvSpPr>
          <p:cNvPr id="434"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435" name="缺页…"/>
          <p:cNvSpPr/>
          <p:nvPr/>
        </p:nvSpPr>
        <p:spPr>
          <a:xfrm>
            <a:off x="5634625"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436"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437" name="缺页…"/>
          <p:cNvSpPr/>
          <p:nvPr/>
        </p:nvSpPr>
        <p:spPr>
          <a:xfrm>
            <a:off x="84640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438"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439" name="缺页…"/>
          <p:cNvSpPr/>
          <p:nvPr/>
        </p:nvSpPr>
        <p:spPr>
          <a:xfrm>
            <a:off x="998848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440"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441"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442" name="缺页…"/>
          <p:cNvSpPr/>
          <p:nvPr/>
        </p:nvSpPr>
        <p:spPr>
          <a:xfrm>
            <a:off x="399997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443"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7</a:t>
            </a:r>
          </a:p>
        </p:txBody>
      </p:sp>
      <p:sp>
        <p:nvSpPr>
          <p:cNvPr id="444"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445"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1</a:t>
            </a:r>
          </a:p>
        </p:txBody>
      </p:sp>
      <p:sp>
        <p:nvSpPr>
          <p:cNvPr id="446"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447"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448"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449" name="4.5.4.1 最佳置换算法和先进先出置换算法"/>
          <p:cNvSpPr/>
          <p:nvPr/>
        </p:nvSpPr>
        <p:spPr>
          <a:xfrm>
            <a:off x="33917" y="1356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dirty="0">
                <a:solidFill>
                  <a:schemeClr val="bg2"/>
                </a:solidFill>
              </a:rPr>
              <a:t>4.5.4.1 最佳置换算法和先进先出置换算法</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54" name="先进先出置换算法FIFO"/>
          <p:cNvSpPr/>
          <p:nvPr/>
        </p:nvSpPr>
        <p:spPr>
          <a:xfrm>
            <a:off x="1091561" y="404701"/>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先进先出置换算法FIFO</a:t>
            </a:r>
          </a:p>
        </p:txBody>
      </p:sp>
      <p:sp>
        <p:nvSpPr>
          <p:cNvPr id="45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56"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457"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458"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459"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460"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461"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462"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463"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464"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465"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466"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67"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68"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69"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70"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71"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72"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73"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74"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75"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76"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77"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78"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79"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480"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481" name="队首是最先进来的，要被替换"/>
          <p:cNvSpPr/>
          <p:nvPr/>
        </p:nvSpPr>
        <p:spPr>
          <a:xfrm>
            <a:off x="15397926" y="494591"/>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队首</a:t>
            </a:r>
            <a:r>
              <a:t>是最先进来的，要</a:t>
            </a:r>
            <a:r>
              <a:rPr b="1">
                <a:solidFill>
                  <a:schemeClr val="accent5"/>
                </a:solidFill>
                <a:latin typeface="Helvetica"/>
                <a:ea typeface="Helvetica"/>
                <a:cs typeface="Helvetica"/>
                <a:sym typeface="Helvetica"/>
              </a:rPr>
              <a:t>被替换</a:t>
            </a:r>
          </a:p>
        </p:txBody>
      </p:sp>
      <p:sp>
        <p:nvSpPr>
          <p:cNvPr id="482" name="新调入的页加入队尾"/>
          <p:cNvSpPr/>
          <p:nvPr/>
        </p:nvSpPr>
        <p:spPr>
          <a:xfrm>
            <a:off x="15397926" y="137598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新调入</a:t>
            </a:r>
            <a:r>
              <a:t>的页加入队尾</a:t>
            </a:r>
          </a:p>
        </p:txBody>
      </p:sp>
      <p:sp>
        <p:nvSpPr>
          <p:cNvPr id="483"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484" name="缺页…"/>
          <p:cNvSpPr/>
          <p:nvPr/>
        </p:nvSpPr>
        <p:spPr>
          <a:xfrm>
            <a:off x="5634625"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485"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486" name="缺页…"/>
          <p:cNvSpPr/>
          <p:nvPr/>
        </p:nvSpPr>
        <p:spPr>
          <a:xfrm>
            <a:off x="84640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487"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488" name="缺页…"/>
          <p:cNvSpPr/>
          <p:nvPr/>
        </p:nvSpPr>
        <p:spPr>
          <a:xfrm>
            <a:off x="998848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489"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4</a:t>
            </a:r>
          </a:p>
        </p:txBody>
      </p:sp>
      <p:sp>
        <p:nvSpPr>
          <p:cNvPr id="490" name="缺页…"/>
          <p:cNvSpPr/>
          <p:nvPr/>
        </p:nvSpPr>
        <p:spPr>
          <a:xfrm>
            <a:off x="11512904"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491"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492"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493" name="缺页…"/>
          <p:cNvSpPr/>
          <p:nvPr/>
        </p:nvSpPr>
        <p:spPr>
          <a:xfrm>
            <a:off x="399997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494"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7</a:t>
            </a:r>
          </a:p>
        </p:txBody>
      </p:sp>
      <p:sp>
        <p:nvSpPr>
          <p:cNvPr id="495"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496"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1</a:t>
            </a:r>
          </a:p>
        </p:txBody>
      </p:sp>
      <p:sp>
        <p:nvSpPr>
          <p:cNvPr id="497"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498"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499"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500" name="4.5.4.1 最佳置换算法和先进先出置换算法"/>
          <p:cNvSpPr/>
          <p:nvPr/>
        </p:nvSpPr>
        <p:spPr>
          <a:xfrm>
            <a:off x="33917" y="1356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4.5.4.1 最佳置换算法和先进先出置换算法</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05" name="先进先出置换算法FIFO"/>
          <p:cNvSpPr/>
          <p:nvPr/>
        </p:nvSpPr>
        <p:spPr>
          <a:xfrm>
            <a:off x="1091561" y="404701"/>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先进先出置换算法FIFO</a:t>
            </a:r>
          </a:p>
        </p:txBody>
      </p:sp>
      <p:sp>
        <p:nvSpPr>
          <p:cNvPr id="50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507"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508"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509"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510"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511"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512"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513"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514"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515"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516"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17"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18"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19"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20"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21"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22"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23"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24"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25"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26"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27"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28"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29"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30"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531" name="队首是最先进来的，要被替换"/>
          <p:cNvSpPr/>
          <p:nvPr/>
        </p:nvSpPr>
        <p:spPr>
          <a:xfrm>
            <a:off x="15397926" y="494591"/>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队首</a:t>
            </a:r>
            <a:r>
              <a:t>是最先进来的，要</a:t>
            </a:r>
            <a:r>
              <a:rPr b="1">
                <a:solidFill>
                  <a:schemeClr val="accent5"/>
                </a:solidFill>
                <a:latin typeface="Helvetica"/>
                <a:ea typeface="Helvetica"/>
                <a:cs typeface="Helvetica"/>
                <a:sym typeface="Helvetica"/>
              </a:rPr>
              <a:t>被替换</a:t>
            </a:r>
          </a:p>
        </p:txBody>
      </p:sp>
      <p:sp>
        <p:nvSpPr>
          <p:cNvPr id="532" name="新调入的页加入队尾"/>
          <p:cNvSpPr/>
          <p:nvPr/>
        </p:nvSpPr>
        <p:spPr>
          <a:xfrm>
            <a:off x="15397926" y="137598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新调入</a:t>
            </a:r>
            <a:r>
              <a:t>的页加入队尾</a:t>
            </a:r>
          </a:p>
        </p:txBody>
      </p:sp>
      <p:sp>
        <p:nvSpPr>
          <p:cNvPr id="533"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534" name="缺页…"/>
          <p:cNvSpPr/>
          <p:nvPr/>
        </p:nvSpPr>
        <p:spPr>
          <a:xfrm>
            <a:off x="5634625"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535"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536" name="缺页…"/>
          <p:cNvSpPr/>
          <p:nvPr/>
        </p:nvSpPr>
        <p:spPr>
          <a:xfrm>
            <a:off x="84640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537"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538" name="缺页…"/>
          <p:cNvSpPr/>
          <p:nvPr/>
        </p:nvSpPr>
        <p:spPr>
          <a:xfrm>
            <a:off x="998848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539"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4</a:t>
            </a:r>
          </a:p>
        </p:txBody>
      </p:sp>
      <p:sp>
        <p:nvSpPr>
          <p:cNvPr id="540" name="缺页…"/>
          <p:cNvSpPr/>
          <p:nvPr/>
        </p:nvSpPr>
        <p:spPr>
          <a:xfrm>
            <a:off x="11512904"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541"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542" name="缺页…"/>
          <p:cNvSpPr/>
          <p:nvPr/>
        </p:nvSpPr>
        <p:spPr>
          <a:xfrm>
            <a:off x="12928145"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543"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544"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545" name="缺页…"/>
          <p:cNvSpPr/>
          <p:nvPr/>
        </p:nvSpPr>
        <p:spPr>
          <a:xfrm>
            <a:off x="399997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546"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7</a:t>
            </a:r>
          </a:p>
        </p:txBody>
      </p:sp>
      <p:sp>
        <p:nvSpPr>
          <p:cNvPr id="547"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548"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1</a:t>
            </a:r>
          </a:p>
        </p:txBody>
      </p:sp>
      <p:sp>
        <p:nvSpPr>
          <p:cNvPr id="549"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550"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551"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552" name="4.5.4.1 最佳置换算法和先进先出置换算法"/>
          <p:cNvSpPr/>
          <p:nvPr/>
        </p:nvSpPr>
        <p:spPr>
          <a:xfrm>
            <a:off x="33917" y="1356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4.5.4.1 最佳置换算法和先进先出置换算法</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57" name="先进先出置换算法FIFO"/>
          <p:cNvSpPr/>
          <p:nvPr/>
        </p:nvSpPr>
        <p:spPr>
          <a:xfrm>
            <a:off x="1091561" y="404701"/>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先进先出置换算法FIFO</a:t>
            </a:r>
          </a:p>
        </p:txBody>
      </p:sp>
      <p:sp>
        <p:nvSpPr>
          <p:cNvPr id="55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559"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560"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561"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562"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563"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564"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565"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566"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567"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568"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69"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70"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71"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72"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73"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74"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75"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76"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77"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78"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79"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80"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81"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82"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583" name="队首是最先进来的，要被替换"/>
          <p:cNvSpPr/>
          <p:nvPr/>
        </p:nvSpPr>
        <p:spPr>
          <a:xfrm>
            <a:off x="15397926" y="494591"/>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队首</a:t>
            </a:r>
            <a:r>
              <a:t>是最先进来的，要</a:t>
            </a:r>
            <a:r>
              <a:rPr b="1">
                <a:solidFill>
                  <a:schemeClr val="accent5"/>
                </a:solidFill>
                <a:latin typeface="Helvetica"/>
                <a:ea typeface="Helvetica"/>
                <a:cs typeface="Helvetica"/>
                <a:sym typeface="Helvetica"/>
              </a:rPr>
              <a:t>被替换</a:t>
            </a:r>
          </a:p>
        </p:txBody>
      </p:sp>
      <p:sp>
        <p:nvSpPr>
          <p:cNvPr id="584" name="新调入的页加入队尾"/>
          <p:cNvSpPr/>
          <p:nvPr/>
        </p:nvSpPr>
        <p:spPr>
          <a:xfrm>
            <a:off x="15397926" y="137598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新调入</a:t>
            </a:r>
            <a:r>
              <a:t>的页加入队尾</a:t>
            </a:r>
          </a:p>
        </p:txBody>
      </p:sp>
      <p:sp>
        <p:nvSpPr>
          <p:cNvPr id="585"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586" name="缺页…"/>
          <p:cNvSpPr/>
          <p:nvPr/>
        </p:nvSpPr>
        <p:spPr>
          <a:xfrm>
            <a:off x="5634625"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587"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588" name="缺页…"/>
          <p:cNvSpPr/>
          <p:nvPr/>
        </p:nvSpPr>
        <p:spPr>
          <a:xfrm>
            <a:off x="84640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589"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590" name="缺页…"/>
          <p:cNvSpPr/>
          <p:nvPr/>
        </p:nvSpPr>
        <p:spPr>
          <a:xfrm>
            <a:off x="998848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591"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4</a:t>
            </a:r>
          </a:p>
        </p:txBody>
      </p:sp>
      <p:sp>
        <p:nvSpPr>
          <p:cNvPr id="592" name="缺页…"/>
          <p:cNvSpPr/>
          <p:nvPr/>
        </p:nvSpPr>
        <p:spPr>
          <a:xfrm>
            <a:off x="11512904"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593"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594" name="缺页…"/>
          <p:cNvSpPr/>
          <p:nvPr/>
        </p:nvSpPr>
        <p:spPr>
          <a:xfrm>
            <a:off x="12928145"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595"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596" name="缺页…"/>
          <p:cNvSpPr/>
          <p:nvPr/>
        </p:nvSpPr>
        <p:spPr>
          <a:xfrm>
            <a:off x="14359828"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597"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598"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599" name="缺页…"/>
          <p:cNvSpPr/>
          <p:nvPr/>
        </p:nvSpPr>
        <p:spPr>
          <a:xfrm>
            <a:off x="399997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600"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7</a:t>
            </a:r>
          </a:p>
        </p:txBody>
      </p:sp>
      <p:sp>
        <p:nvSpPr>
          <p:cNvPr id="601"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602"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1</a:t>
            </a:r>
          </a:p>
        </p:txBody>
      </p:sp>
      <p:sp>
        <p:nvSpPr>
          <p:cNvPr id="603"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604"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605"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606" name="4.5.4.1 最佳置换算法和先进先出置换算法"/>
          <p:cNvSpPr/>
          <p:nvPr/>
        </p:nvSpPr>
        <p:spPr>
          <a:xfrm>
            <a:off x="33917" y="1356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4.5.4.1 最佳置换算法和先进先出置换算法</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11" name="先进先出置换算法FIFO"/>
          <p:cNvSpPr/>
          <p:nvPr/>
        </p:nvSpPr>
        <p:spPr>
          <a:xfrm>
            <a:off x="1091561" y="404701"/>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先进先出置换算法FIFO</a:t>
            </a:r>
          </a:p>
        </p:txBody>
      </p:sp>
      <p:sp>
        <p:nvSpPr>
          <p:cNvPr id="61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613"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614"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615"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616"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617"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618"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619"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620"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621"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22"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23"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24"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25"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26"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27"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28"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29"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30"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31"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32"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33"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34"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35"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636" name="队首是最先进来的，要被替换"/>
          <p:cNvSpPr/>
          <p:nvPr/>
        </p:nvSpPr>
        <p:spPr>
          <a:xfrm>
            <a:off x="15397926" y="494591"/>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队首</a:t>
            </a:r>
            <a:r>
              <a:t>是最先进来的，要</a:t>
            </a:r>
            <a:r>
              <a:rPr b="1">
                <a:solidFill>
                  <a:schemeClr val="accent5"/>
                </a:solidFill>
                <a:latin typeface="Helvetica"/>
                <a:ea typeface="Helvetica"/>
                <a:cs typeface="Helvetica"/>
                <a:sym typeface="Helvetica"/>
              </a:rPr>
              <a:t>被替换</a:t>
            </a:r>
          </a:p>
        </p:txBody>
      </p:sp>
      <p:sp>
        <p:nvSpPr>
          <p:cNvPr id="637" name="新调入的页加入队尾"/>
          <p:cNvSpPr/>
          <p:nvPr/>
        </p:nvSpPr>
        <p:spPr>
          <a:xfrm>
            <a:off x="15397926" y="137598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新调入</a:t>
            </a:r>
            <a:r>
              <a:t>的页加入队尾</a:t>
            </a:r>
          </a:p>
        </p:txBody>
      </p:sp>
      <p:sp>
        <p:nvSpPr>
          <p:cNvPr id="638"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639" name="缺页…"/>
          <p:cNvSpPr/>
          <p:nvPr/>
        </p:nvSpPr>
        <p:spPr>
          <a:xfrm>
            <a:off x="5634625"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640"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641" name="缺页…"/>
          <p:cNvSpPr/>
          <p:nvPr/>
        </p:nvSpPr>
        <p:spPr>
          <a:xfrm>
            <a:off x="84640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642"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643" name="缺页…"/>
          <p:cNvSpPr/>
          <p:nvPr/>
        </p:nvSpPr>
        <p:spPr>
          <a:xfrm>
            <a:off x="998848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644"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4</a:t>
            </a:r>
          </a:p>
        </p:txBody>
      </p:sp>
      <p:sp>
        <p:nvSpPr>
          <p:cNvPr id="645" name="缺页…"/>
          <p:cNvSpPr/>
          <p:nvPr/>
        </p:nvSpPr>
        <p:spPr>
          <a:xfrm>
            <a:off x="11512904"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646"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647" name="缺页…"/>
          <p:cNvSpPr/>
          <p:nvPr/>
        </p:nvSpPr>
        <p:spPr>
          <a:xfrm>
            <a:off x="12928145"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648"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649" name="缺页…"/>
          <p:cNvSpPr/>
          <p:nvPr/>
        </p:nvSpPr>
        <p:spPr>
          <a:xfrm>
            <a:off x="14359828"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650"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651" name="缺页…"/>
          <p:cNvSpPr/>
          <p:nvPr/>
        </p:nvSpPr>
        <p:spPr>
          <a:xfrm>
            <a:off x="16023439"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652"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653"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654" name="缺页…"/>
          <p:cNvSpPr/>
          <p:nvPr/>
        </p:nvSpPr>
        <p:spPr>
          <a:xfrm>
            <a:off x="399997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655"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7</a:t>
            </a:r>
          </a:p>
        </p:txBody>
      </p:sp>
      <p:sp>
        <p:nvSpPr>
          <p:cNvPr id="656"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657"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1</a:t>
            </a:r>
          </a:p>
        </p:txBody>
      </p:sp>
      <p:sp>
        <p:nvSpPr>
          <p:cNvPr id="658"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659"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660"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661" name="4.5.4.1 最佳置换算法和先进先出置换算法"/>
          <p:cNvSpPr/>
          <p:nvPr/>
        </p:nvSpPr>
        <p:spPr>
          <a:xfrm>
            <a:off x="33917" y="1356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4.5.4.1 最佳置换算法和先进先出置换算法</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名称：《操作系统概论》"/>
          <p:cNvSpPr/>
          <p:nvPr/>
        </p:nvSpPr>
        <p:spPr>
          <a:xfrm>
            <a:off x="14081169" y="3522358"/>
            <a:ext cx="70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pPr>
              <a:defRPr>
                <a:latin typeface="Hannotate SC Bold"/>
                <a:ea typeface="Hannotate SC Bold"/>
                <a:cs typeface="Hannotate SC Bold"/>
                <a:sym typeface="Hannotate SC Bold"/>
              </a:defRPr>
            </a:pPr>
            <a:r>
              <a:rPr>
                <a:latin typeface="Hannotate SC Regular"/>
                <a:ea typeface="Hannotate SC Regular"/>
                <a:cs typeface="Hannotate SC Regular"/>
                <a:sym typeface="Hannotate SC Regular"/>
              </a:rPr>
              <a:t>名称：《操作系统概论》</a:t>
            </a:r>
          </a:p>
        </p:txBody>
      </p:sp>
      <p:sp>
        <p:nvSpPr>
          <p:cNvPr id="51" name="主编：张琼声"/>
          <p:cNvSpPr/>
          <p:nvPr/>
        </p:nvSpPr>
        <p:spPr>
          <a:xfrm>
            <a:off x="14081169" y="4942529"/>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主编：张琼声</a:t>
            </a:r>
          </a:p>
        </p:txBody>
      </p:sp>
      <p:sp>
        <p:nvSpPr>
          <p:cNvPr id="52" name="编号：02323"/>
          <p:cNvSpPr/>
          <p:nvPr/>
        </p:nvSpPr>
        <p:spPr>
          <a:xfrm>
            <a:off x="14081169" y="6362700"/>
            <a:ext cx="39465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编号：02323</a:t>
            </a:r>
          </a:p>
        </p:txBody>
      </p:sp>
      <p:sp>
        <p:nvSpPr>
          <p:cNvPr id="53" name="机械工业出版社"/>
          <p:cNvSpPr/>
          <p:nvPr/>
        </p:nvSpPr>
        <p:spPr>
          <a:xfrm>
            <a:off x="14081169" y="9203041"/>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机械工业出版社</a:t>
            </a:r>
          </a:p>
        </p:txBody>
      </p:sp>
      <p:sp>
        <p:nvSpPr>
          <p:cNvPr id="54" name="年份：2017年"/>
          <p:cNvSpPr/>
          <p:nvPr/>
        </p:nvSpPr>
        <p:spPr>
          <a:xfrm>
            <a:off x="14081169" y="7782870"/>
            <a:ext cx="419608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年份：2017年</a:t>
            </a:r>
          </a:p>
        </p:txBody>
      </p:sp>
      <p:sp>
        <p:nvSpPr>
          <p:cNvPr id="55" name="教…"/>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教</a:t>
            </a:r>
          </a:p>
          <a:p>
            <a:pPr defTabSz="821531">
              <a:defRPr sz="13600">
                <a:solidFill>
                  <a:schemeClr val="accent4">
                    <a:satOff val="1488"/>
                    <a:lumOff val="-7242"/>
                  </a:schemeClr>
                </a:solidFill>
                <a:latin typeface="Hannotate SC Bold"/>
                <a:ea typeface="Hannotate SC Bold"/>
                <a:cs typeface="Hannotate SC Bold"/>
                <a:sym typeface="Hannotate SC Bold"/>
              </a:defRPr>
            </a:pPr>
            <a:r>
              <a:t>材</a:t>
            </a:r>
          </a:p>
          <a:p>
            <a:pPr defTabSz="821531">
              <a:defRPr sz="13600">
                <a:solidFill>
                  <a:schemeClr val="accent4">
                    <a:satOff val="1488"/>
                    <a:lumOff val="-7242"/>
                  </a:schemeClr>
                </a:solidFill>
                <a:latin typeface="Hannotate SC Bold"/>
                <a:ea typeface="Hannotate SC Bold"/>
                <a:cs typeface="Hannotate SC Bold"/>
                <a:sym typeface="Hannotate SC Bold"/>
              </a:defRPr>
            </a:pPr>
            <a:r>
              <a:t>介</a:t>
            </a:r>
          </a:p>
          <a:p>
            <a:pPr defTabSz="821531">
              <a:defRPr sz="13600">
                <a:solidFill>
                  <a:schemeClr val="accent4">
                    <a:satOff val="1488"/>
                    <a:lumOff val="-7242"/>
                  </a:schemeClr>
                </a:solidFill>
                <a:latin typeface="Hannotate SC Bold"/>
                <a:ea typeface="Hannotate SC Bold"/>
                <a:cs typeface="Hannotate SC Bold"/>
                <a:sym typeface="Hannotate SC Bold"/>
              </a:defRPr>
            </a:pPr>
            <a:r>
              <a:t>绍</a:t>
            </a:r>
          </a:p>
        </p:txBody>
      </p:sp>
      <p:pic>
        <p:nvPicPr>
          <p:cNvPr id="56" name="屏幕快照 2019-02-26 下午5.38.17.png" descr="屏幕快照 2019-02-26 下午5.38.17.png"/>
          <p:cNvPicPr>
            <a:picLocks noChangeAspect="1"/>
          </p:cNvPicPr>
          <p:nvPr/>
        </p:nvPicPr>
        <p:blipFill>
          <a:blip r:embed="rId2">
            <a:extLst/>
          </a:blip>
          <a:stretch>
            <a:fillRect/>
          </a:stretch>
        </p:blipFill>
        <p:spPr>
          <a:xfrm>
            <a:off x="5529214" y="2776167"/>
            <a:ext cx="6323673" cy="7953176"/>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66" name="先进先出置换算法FIFO"/>
          <p:cNvSpPr/>
          <p:nvPr/>
        </p:nvSpPr>
        <p:spPr>
          <a:xfrm>
            <a:off x="1091561" y="404701"/>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先进先出置换算法FIFO</a:t>
            </a:r>
          </a:p>
        </p:txBody>
      </p:sp>
      <p:sp>
        <p:nvSpPr>
          <p:cNvPr id="66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668"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669"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670"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671"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672"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673"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674"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675"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676"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77"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78"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79"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80"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81"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82"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83"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84"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85"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86"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87"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88"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89"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90"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691" name="队首是最先进来的，要被替换"/>
          <p:cNvSpPr/>
          <p:nvPr/>
        </p:nvSpPr>
        <p:spPr>
          <a:xfrm>
            <a:off x="15397926" y="494591"/>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队首</a:t>
            </a:r>
            <a:r>
              <a:t>是最先进来的，要</a:t>
            </a:r>
            <a:r>
              <a:rPr b="1">
                <a:solidFill>
                  <a:schemeClr val="accent5"/>
                </a:solidFill>
                <a:latin typeface="Helvetica"/>
                <a:ea typeface="Helvetica"/>
                <a:cs typeface="Helvetica"/>
                <a:sym typeface="Helvetica"/>
              </a:rPr>
              <a:t>被替换</a:t>
            </a:r>
          </a:p>
        </p:txBody>
      </p:sp>
      <p:sp>
        <p:nvSpPr>
          <p:cNvPr id="692" name="新调入的页加入队尾"/>
          <p:cNvSpPr/>
          <p:nvPr/>
        </p:nvSpPr>
        <p:spPr>
          <a:xfrm>
            <a:off x="15397926" y="137598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新调入</a:t>
            </a:r>
            <a:r>
              <a:t>的页加入队尾</a:t>
            </a:r>
          </a:p>
        </p:txBody>
      </p:sp>
      <p:sp>
        <p:nvSpPr>
          <p:cNvPr id="693"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694" name="缺页…"/>
          <p:cNvSpPr/>
          <p:nvPr/>
        </p:nvSpPr>
        <p:spPr>
          <a:xfrm>
            <a:off x="5634625"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695"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696" name="缺页…"/>
          <p:cNvSpPr/>
          <p:nvPr/>
        </p:nvSpPr>
        <p:spPr>
          <a:xfrm>
            <a:off x="84640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697"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698" name="缺页…"/>
          <p:cNvSpPr/>
          <p:nvPr/>
        </p:nvSpPr>
        <p:spPr>
          <a:xfrm>
            <a:off x="998848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699"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4</a:t>
            </a:r>
          </a:p>
        </p:txBody>
      </p:sp>
      <p:sp>
        <p:nvSpPr>
          <p:cNvPr id="700" name="缺页…"/>
          <p:cNvSpPr/>
          <p:nvPr/>
        </p:nvSpPr>
        <p:spPr>
          <a:xfrm>
            <a:off x="11512904"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701"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702" name="缺页…"/>
          <p:cNvSpPr/>
          <p:nvPr/>
        </p:nvSpPr>
        <p:spPr>
          <a:xfrm>
            <a:off x="12928145"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703"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704" name="缺页…"/>
          <p:cNvSpPr/>
          <p:nvPr/>
        </p:nvSpPr>
        <p:spPr>
          <a:xfrm>
            <a:off x="14359828"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705"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706" name="缺页…"/>
          <p:cNvSpPr/>
          <p:nvPr/>
        </p:nvSpPr>
        <p:spPr>
          <a:xfrm>
            <a:off x="16023439"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707"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1</a:t>
            </a:r>
          </a:p>
        </p:txBody>
      </p:sp>
      <p:sp>
        <p:nvSpPr>
          <p:cNvPr id="708" name="缺页…"/>
          <p:cNvSpPr/>
          <p:nvPr/>
        </p:nvSpPr>
        <p:spPr>
          <a:xfrm>
            <a:off x="20256639"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709"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710"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711" name="缺页…"/>
          <p:cNvSpPr/>
          <p:nvPr/>
        </p:nvSpPr>
        <p:spPr>
          <a:xfrm>
            <a:off x="399997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712"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7</a:t>
            </a:r>
          </a:p>
        </p:txBody>
      </p:sp>
      <p:sp>
        <p:nvSpPr>
          <p:cNvPr id="713"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714"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1</a:t>
            </a:r>
          </a:p>
        </p:txBody>
      </p:sp>
      <p:sp>
        <p:nvSpPr>
          <p:cNvPr id="715"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716"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717"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718" name="4.5.4.1 最佳置换算法和先进先出置换算法"/>
          <p:cNvSpPr/>
          <p:nvPr/>
        </p:nvSpPr>
        <p:spPr>
          <a:xfrm>
            <a:off x="33917" y="1356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4.5.4.1 最佳置换算法和先进先出置换算法</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23" name="先进先出置换算法FIFO"/>
          <p:cNvSpPr/>
          <p:nvPr/>
        </p:nvSpPr>
        <p:spPr>
          <a:xfrm>
            <a:off x="1091561" y="404701"/>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先进先出置换算法FIFO</a:t>
            </a:r>
          </a:p>
        </p:txBody>
      </p:sp>
      <p:sp>
        <p:nvSpPr>
          <p:cNvPr id="72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25"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726"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727"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728"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729"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730"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731"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732"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733"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734"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735"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4</a:t>
            </a:r>
          </a:p>
        </p:txBody>
      </p:sp>
      <p:sp>
        <p:nvSpPr>
          <p:cNvPr id="736"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737"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1</a:t>
            </a:r>
          </a:p>
        </p:txBody>
      </p:sp>
      <p:sp>
        <p:nvSpPr>
          <p:cNvPr id="738"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graphicFrame>
        <p:nvGraphicFramePr>
          <p:cNvPr id="739"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740"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741"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742"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743"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744"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745"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746"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747"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748"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749"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750"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751"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752"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753"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754" name="队首是最先进来的，要被替换"/>
          <p:cNvSpPr/>
          <p:nvPr/>
        </p:nvSpPr>
        <p:spPr>
          <a:xfrm>
            <a:off x="15397926" y="494591"/>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队首</a:t>
            </a:r>
            <a:r>
              <a:t>是最先进来的，要</a:t>
            </a:r>
            <a:r>
              <a:rPr b="1">
                <a:solidFill>
                  <a:schemeClr val="accent5"/>
                </a:solidFill>
                <a:latin typeface="Helvetica"/>
                <a:ea typeface="Helvetica"/>
                <a:cs typeface="Helvetica"/>
                <a:sym typeface="Helvetica"/>
              </a:rPr>
              <a:t>被替换</a:t>
            </a:r>
          </a:p>
        </p:txBody>
      </p:sp>
      <p:sp>
        <p:nvSpPr>
          <p:cNvPr id="755" name="新调入的页加入队尾"/>
          <p:cNvSpPr/>
          <p:nvPr/>
        </p:nvSpPr>
        <p:spPr>
          <a:xfrm>
            <a:off x="15397926" y="137598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新调入</a:t>
            </a:r>
            <a:r>
              <a:t>的页加入队尾</a:t>
            </a:r>
          </a:p>
        </p:txBody>
      </p:sp>
      <p:sp>
        <p:nvSpPr>
          <p:cNvPr id="756" name="缺页…"/>
          <p:cNvSpPr/>
          <p:nvPr/>
        </p:nvSpPr>
        <p:spPr>
          <a:xfrm>
            <a:off x="5634625"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757" name="缺页…"/>
          <p:cNvSpPr/>
          <p:nvPr/>
        </p:nvSpPr>
        <p:spPr>
          <a:xfrm>
            <a:off x="84640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758" name="缺页…"/>
          <p:cNvSpPr/>
          <p:nvPr/>
        </p:nvSpPr>
        <p:spPr>
          <a:xfrm>
            <a:off x="998848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759" name="缺页…"/>
          <p:cNvSpPr/>
          <p:nvPr/>
        </p:nvSpPr>
        <p:spPr>
          <a:xfrm>
            <a:off x="11512904"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760" name="缺页…"/>
          <p:cNvSpPr/>
          <p:nvPr/>
        </p:nvSpPr>
        <p:spPr>
          <a:xfrm>
            <a:off x="12928145"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761" name="缺页…"/>
          <p:cNvSpPr/>
          <p:nvPr/>
        </p:nvSpPr>
        <p:spPr>
          <a:xfrm>
            <a:off x="14359828"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762" name="缺页…"/>
          <p:cNvSpPr/>
          <p:nvPr/>
        </p:nvSpPr>
        <p:spPr>
          <a:xfrm>
            <a:off x="16023439"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763" name="缺页…"/>
          <p:cNvSpPr/>
          <p:nvPr/>
        </p:nvSpPr>
        <p:spPr>
          <a:xfrm>
            <a:off x="20256639"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764" name="缺页…"/>
          <p:cNvSpPr/>
          <p:nvPr/>
        </p:nvSpPr>
        <p:spPr>
          <a:xfrm>
            <a:off x="2172553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765"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766"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767" name="缺页…"/>
          <p:cNvSpPr/>
          <p:nvPr/>
        </p:nvSpPr>
        <p:spPr>
          <a:xfrm>
            <a:off x="399997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768"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7</a:t>
            </a:r>
          </a:p>
        </p:txBody>
      </p:sp>
      <p:sp>
        <p:nvSpPr>
          <p:cNvPr id="769"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770"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1</a:t>
            </a:r>
          </a:p>
        </p:txBody>
      </p:sp>
      <p:sp>
        <p:nvSpPr>
          <p:cNvPr id="771"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772"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773"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774" name="4.5.4.1 最佳置换算法和先进先出置换算法"/>
          <p:cNvSpPr/>
          <p:nvPr/>
        </p:nvSpPr>
        <p:spPr>
          <a:xfrm>
            <a:off x="33917" y="1356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4.5.4.1 最佳置换算法和先进先出置换算法</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79" name="先进先出置换算法FIFO"/>
          <p:cNvSpPr/>
          <p:nvPr/>
        </p:nvSpPr>
        <p:spPr>
          <a:xfrm>
            <a:off x="1091561" y="404701"/>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先进先出置换算法FIFO</a:t>
            </a:r>
          </a:p>
        </p:txBody>
      </p:sp>
      <p:sp>
        <p:nvSpPr>
          <p:cNvPr id="780"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81"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782"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783"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784"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785"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786"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787"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788"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789"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790"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791"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4</a:t>
            </a:r>
          </a:p>
        </p:txBody>
      </p:sp>
      <p:sp>
        <p:nvSpPr>
          <p:cNvPr id="792"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793"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1</a:t>
            </a:r>
          </a:p>
        </p:txBody>
      </p:sp>
      <p:sp>
        <p:nvSpPr>
          <p:cNvPr id="794"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graphicFrame>
        <p:nvGraphicFramePr>
          <p:cNvPr id="795"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796"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797"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798"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799"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00"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01"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02"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03"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04"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05"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06"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07"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08"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09"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810" name="队首是最先进来的，要被替换"/>
          <p:cNvSpPr/>
          <p:nvPr/>
        </p:nvSpPr>
        <p:spPr>
          <a:xfrm>
            <a:off x="15397926" y="494591"/>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队首</a:t>
            </a:r>
            <a:r>
              <a:t>是最先进来的，要</a:t>
            </a:r>
            <a:r>
              <a:rPr b="1">
                <a:solidFill>
                  <a:schemeClr val="accent5"/>
                </a:solidFill>
                <a:latin typeface="Helvetica"/>
                <a:ea typeface="Helvetica"/>
                <a:cs typeface="Helvetica"/>
                <a:sym typeface="Helvetica"/>
              </a:rPr>
              <a:t>被替换</a:t>
            </a:r>
          </a:p>
        </p:txBody>
      </p:sp>
      <p:sp>
        <p:nvSpPr>
          <p:cNvPr id="811" name="新调入的页加入队尾"/>
          <p:cNvSpPr/>
          <p:nvPr/>
        </p:nvSpPr>
        <p:spPr>
          <a:xfrm>
            <a:off x="15397926" y="137598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新调入</a:t>
            </a:r>
            <a:r>
              <a:t>的页加入队尾</a:t>
            </a:r>
          </a:p>
        </p:txBody>
      </p:sp>
      <p:sp>
        <p:nvSpPr>
          <p:cNvPr id="812" name="缺页…"/>
          <p:cNvSpPr/>
          <p:nvPr/>
        </p:nvSpPr>
        <p:spPr>
          <a:xfrm>
            <a:off x="5634625"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13" name="缺页率=缺页➗所有要访问的页"/>
          <p:cNvSpPr/>
          <p:nvPr/>
        </p:nvSpPr>
        <p:spPr>
          <a:xfrm>
            <a:off x="1090663" y="11105861"/>
            <a:ext cx="8398133"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缺页率</a:t>
            </a:r>
            <a:r>
              <a:rPr/>
              <a:t>=</a:t>
            </a:r>
            <a:r>
              <a:rPr smtClean="0"/>
              <a:t>缺页</a:t>
            </a:r>
            <a:r>
              <a:rPr lang="en-US" smtClean="0"/>
              <a:t>/</a:t>
            </a:r>
            <a:r>
              <a:rPr smtClean="0"/>
              <a:t>所有要访问的页</a:t>
            </a:r>
            <a:endParaRPr/>
          </a:p>
        </p:txBody>
      </p:sp>
      <p:sp>
        <p:nvSpPr>
          <p:cNvPr id="814" name="缺页…"/>
          <p:cNvSpPr/>
          <p:nvPr/>
        </p:nvSpPr>
        <p:spPr>
          <a:xfrm>
            <a:off x="84640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15" name="缺页…"/>
          <p:cNvSpPr/>
          <p:nvPr/>
        </p:nvSpPr>
        <p:spPr>
          <a:xfrm>
            <a:off x="998848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16" name="缺页…"/>
          <p:cNvSpPr/>
          <p:nvPr/>
        </p:nvSpPr>
        <p:spPr>
          <a:xfrm>
            <a:off x="11512904"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17" name="缺页…"/>
          <p:cNvSpPr/>
          <p:nvPr/>
        </p:nvSpPr>
        <p:spPr>
          <a:xfrm>
            <a:off x="12928145"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18" name="缺页…"/>
          <p:cNvSpPr/>
          <p:nvPr/>
        </p:nvSpPr>
        <p:spPr>
          <a:xfrm>
            <a:off x="14359828"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19" name="缺页…"/>
          <p:cNvSpPr/>
          <p:nvPr/>
        </p:nvSpPr>
        <p:spPr>
          <a:xfrm>
            <a:off x="16023439"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20" name="缺页…"/>
          <p:cNvSpPr/>
          <p:nvPr/>
        </p:nvSpPr>
        <p:spPr>
          <a:xfrm>
            <a:off x="20256639"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21" name="缺页…"/>
          <p:cNvSpPr/>
          <p:nvPr/>
        </p:nvSpPr>
        <p:spPr>
          <a:xfrm>
            <a:off x="2172553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22" name="产生多少次缺页中断？"/>
          <p:cNvSpPr/>
          <p:nvPr/>
        </p:nvSpPr>
        <p:spPr>
          <a:xfrm>
            <a:off x="1041611" y="10012151"/>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产生多少次缺页中断？</a:t>
            </a:r>
          </a:p>
        </p:txBody>
      </p:sp>
      <p:sp>
        <p:nvSpPr>
          <p:cNvPr id="823"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24"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25" name="缺页…"/>
          <p:cNvSpPr/>
          <p:nvPr/>
        </p:nvSpPr>
        <p:spPr>
          <a:xfrm>
            <a:off x="399997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26"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7</a:t>
            </a:r>
          </a:p>
        </p:txBody>
      </p:sp>
      <p:sp>
        <p:nvSpPr>
          <p:cNvPr id="827"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828"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1</a:t>
            </a:r>
          </a:p>
        </p:txBody>
      </p:sp>
      <p:sp>
        <p:nvSpPr>
          <p:cNvPr id="829" name="产生多少次页置换？"/>
          <p:cNvSpPr/>
          <p:nvPr/>
        </p:nvSpPr>
        <p:spPr>
          <a:xfrm>
            <a:off x="1041611" y="12086285"/>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产生多少次页置换？</a:t>
            </a:r>
          </a:p>
        </p:txBody>
      </p:sp>
      <p:sp>
        <p:nvSpPr>
          <p:cNvPr id="830"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831"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832"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833" name="4.5.4.1 最佳置换算法和先进先出置换算法"/>
          <p:cNvSpPr/>
          <p:nvPr/>
        </p:nvSpPr>
        <p:spPr>
          <a:xfrm>
            <a:off x="33917" y="1356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4.5.4.1 最佳置换算法和先进先出置换算法</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38" name="先进先出置换算法FIFO"/>
          <p:cNvSpPr/>
          <p:nvPr/>
        </p:nvSpPr>
        <p:spPr>
          <a:xfrm>
            <a:off x="1091561" y="404701"/>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先进先出置换算法FIFO</a:t>
            </a:r>
          </a:p>
        </p:txBody>
      </p:sp>
      <p:sp>
        <p:nvSpPr>
          <p:cNvPr id="83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40"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842"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843"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7</a:t>
            </a:r>
          </a:p>
        </p:txBody>
      </p:sp>
      <p:sp>
        <p:nvSpPr>
          <p:cNvPr id="844"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845"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1</a:t>
            </a:r>
          </a:p>
        </p:txBody>
      </p:sp>
      <p:sp>
        <p:nvSpPr>
          <p:cNvPr id="846"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847"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848"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849"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850"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851"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852"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853"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854"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4</a:t>
            </a:r>
          </a:p>
        </p:txBody>
      </p:sp>
      <p:sp>
        <p:nvSpPr>
          <p:cNvPr id="855"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856"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1</a:t>
            </a:r>
          </a:p>
        </p:txBody>
      </p:sp>
      <p:sp>
        <p:nvSpPr>
          <p:cNvPr id="857"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graphicFrame>
        <p:nvGraphicFramePr>
          <p:cNvPr id="858"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dirty="0">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59"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60"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61"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62"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63"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64"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65"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66"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67"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68"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69"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70"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71"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872"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4800" b="1">
                          <a:latin typeface="Helvetica"/>
                          <a:ea typeface="Helvetica"/>
                          <a:cs typeface="Helvetica"/>
                          <a:sym typeface="Helvetica"/>
                        </a:defRPr>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873" name="队首是最先进来的，要被替换"/>
          <p:cNvSpPr/>
          <p:nvPr/>
        </p:nvSpPr>
        <p:spPr>
          <a:xfrm>
            <a:off x="15397926" y="494591"/>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队首</a:t>
            </a:r>
            <a:r>
              <a:t>是最先进来的，要</a:t>
            </a:r>
            <a:r>
              <a:rPr b="1">
                <a:solidFill>
                  <a:schemeClr val="accent5"/>
                </a:solidFill>
                <a:latin typeface="Helvetica"/>
                <a:ea typeface="Helvetica"/>
                <a:cs typeface="Helvetica"/>
                <a:sym typeface="Helvetica"/>
              </a:rPr>
              <a:t>被替换</a:t>
            </a:r>
          </a:p>
        </p:txBody>
      </p:sp>
      <p:sp>
        <p:nvSpPr>
          <p:cNvPr id="874" name="新调入的页加入队尾"/>
          <p:cNvSpPr/>
          <p:nvPr/>
        </p:nvSpPr>
        <p:spPr>
          <a:xfrm>
            <a:off x="15397926" y="137598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新调入</a:t>
            </a:r>
            <a:r>
              <a:t>的页加入队尾</a:t>
            </a:r>
          </a:p>
        </p:txBody>
      </p:sp>
      <p:sp>
        <p:nvSpPr>
          <p:cNvPr id="875" name="缺页…"/>
          <p:cNvSpPr/>
          <p:nvPr/>
        </p:nvSpPr>
        <p:spPr>
          <a:xfrm>
            <a:off x="5634625"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76" name="缺页…"/>
          <p:cNvSpPr/>
          <p:nvPr/>
        </p:nvSpPr>
        <p:spPr>
          <a:xfrm>
            <a:off x="84640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77" name="缺页…"/>
          <p:cNvSpPr/>
          <p:nvPr/>
        </p:nvSpPr>
        <p:spPr>
          <a:xfrm>
            <a:off x="998848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78" name="缺页…"/>
          <p:cNvSpPr/>
          <p:nvPr/>
        </p:nvSpPr>
        <p:spPr>
          <a:xfrm>
            <a:off x="11512904"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79" name="缺页…"/>
          <p:cNvSpPr/>
          <p:nvPr/>
        </p:nvSpPr>
        <p:spPr>
          <a:xfrm>
            <a:off x="12928145"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80" name="缺页…"/>
          <p:cNvSpPr/>
          <p:nvPr/>
        </p:nvSpPr>
        <p:spPr>
          <a:xfrm>
            <a:off x="14359828"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81" name="缺页…"/>
          <p:cNvSpPr/>
          <p:nvPr/>
        </p:nvSpPr>
        <p:spPr>
          <a:xfrm>
            <a:off x="16023439"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82" name="缺页…"/>
          <p:cNvSpPr/>
          <p:nvPr/>
        </p:nvSpPr>
        <p:spPr>
          <a:xfrm>
            <a:off x="20256639"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83" name="缺页…"/>
          <p:cNvSpPr/>
          <p:nvPr/>
        </p:nvSpPr>
        <p:spPr>
          <a:xfrm>
            <a:off x="2172553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84" name="12次"/>
          <p:cNvSpPr/>
          <p:nvPr/>
        </p:nvSpPr>
        <p:spPr>
          <a:xfrm>
            <a:off x="7231645" y="10012151"/>
            <a:ext cx="145561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b="1">
                <a:solidFill>
                  <a:schemeClr val="accent5"/>
                </a:solidFill>
                <a:latin typeface="Helvetica"/>
                <a:ea typeface="Helvetica"/>
                <a:cs typeface="Helvetica"/>
                <a:sym typeface="Helvetica"/>
              </a:defRPr>
            </a:lvl1pPr>
          </a:lstStyle>
          <a:p>
            <a:r>
              <a:t>12次</a:t>
            </a:r>
          </a:p>
        </p:txBody>
      </p:sp>
      <p:sp>
        <p:nvSpPr>
          <p:cNvPr id="885"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86"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87" name="缺页…"/>
          <p:cNvSpPr/>
          <p:nvPr/>
        </p:nvSpPr>
        <p:spPr>
          <a:xfrm>
            <a:off x="399997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888"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889"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890"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891" name="缺页率=缺页➗所有要访问的页=12➗15=80%"/>
          <p:cNvSpPr/>
          <p:nvPr/>
        </p:nvSpPr>
        <p:spPr>
          <a:xfrm>
            <a:off x="1091561" y="11160273"/>
            <a:ext cx="12448921"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rPr dirty="0"/>
              <a:t>缺页率</a:t>
            </a:r>
            <a:r>
              <a:rPr/>
              <a:t>=</a:t>
            </a:r>
            <a:r>
              <a:rPr smtClean="0"/>
              <a:t>缺页</a:t>
            </a:r>
            <a:r>
              <a:rPr lang="en-US"/>
              <a:t>/</a:t>
            </a:r>
            <a:r>
              <a:rPr smtClean="0"/>
              <a:t>所有要访问的页</a:t>
            </a:r>
            <a:r>
              <a:rPr/>
              <a:t>=</a:t>
            </a:r>
            <a:r>
              <a:rPr smtClean="0"/>
              <a:t>12</a:t>
            </a:r>
            <a:r>
              <a:rPr lang="en-US" smtClean="0"/>
              <a:t>/</a:t>
            </a:r>
            <a:r>
              <a:rPr smtClean="0"/>
              <a:t>15=80</a:t>
            </a:r>
            <a:r>
              <a:rPr dirty="0"/>
              <a:t>%</a:t>
            </a:r>
          </a:p>
        </p:txBody>
      </p:sp>
      <p:sp>
        <p:nvSpPr>
          <p:cNvPr id="892" name="产生多少次缺页中断？"/>
          <p:cNvSpPr/>
          <p:nvPr/>
        </p:nvSpPr>
        <p:spPr>
          <a:xfrm>
            <a:off x="1041611" y="10012151"/>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产生多少次缺页中断？</a:t>
            </a:r>
          </a:p>
        </p:txBody>
      </p:sp>
      <p:sp>
        <p:nvSpPr>
          <p:cNvPr id="893" name="产生多少次页置换？"/>
          <p:cNvSpPr/>
          <p:nvPr/>
        </p:nvSpPr>
        <p:spPr>
          <a:xfrm>
            <a:off x="1041611" y="12086285"/>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产生多少次页置换？</a:t>
            </a:r>
          </a:p>
        </p:txBody>
      </p:sp>
      <p:sp>
        <p:nvSpPr>
          <p:cNvPr id="894" name="9次"/>
          <p:cNvSpPr/>
          <p:nvPr/>
        </p:nvSpPr>
        <p:spPr>
          <a:xfrm>
            <a:off x="6792087" y="12086285"/>
            <a:ext cx="110245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b="1">
                <a:solidFill>
                  <a:schemeClr val="accent5"/>
                </a:solidFill>
                <a:latin typeface="Helvetica"/>
                <a:ea typeface="Helvetica"/>
                <a:cs typeface="Helvetica"/>
                <a:sym typeface="Helvetica"/>
              </a:defRPr>
            </a:lvl1pPr>
          </a:lstStyle>
          <a:p>
            <a:r>
              <a:t>9次</a:t>
            </a:r>
          </a:p>
        </p:txBody>
      </p:sp>
      <p:sp>
        <p:nvSpPr>
          <p:cNvPr id="60" name="4.5.4.1 最佳置换算法和先进先出置换算法"/>
          <p:cNvSpPr/>
          <p:nvPr/>
        </p:nvSpPr>
        <p:spPr>
          <a:xfrm>
            <a:off x="33917" y="1356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4.5.4.1 最佳置换算法和先进先出置换算法</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99"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900"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901"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902" name="最佳置换算法"/>
          <p:cNvSpPr/>
          <p:nvPr/>
        </p:nvSpPr>
        <p:spPr>
          <a:xfrm>
            <a:off x="1091561" y="3042109"/>
            <a:ext cx="7456418" cy="1270001"/>
          </a:xfrm>
          <a:prstGeom prst="roundRect">
            <a:avLst>
              <a:gd name="adj" fmla="val 15000"/>
            </a:avLst>
          </a:prstGeom>
          <a:solidFill>
            <a:schemeClr val="bg1">
              <a:lumMod val="75000"/>
            </a:scheme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r>
              <a:rPr sz="4800" b="1" dirty="0">
                <a:solidFill>
                  <a:schemeClr val="bg1"/>
                </a:solidFill>
                <a:latin typeface="Helvetica"/>
                <a:ea typeface="Helvetica"/>
                <a:cs typeface="Helvetica"/>
              </a:rPr>
              <a:t>最佳置换算法</a:t>
            </a:r>
          </a:p>
        </p:txBody>
      </p:sp>
      <p:sp>
        <p:nvSpPr>
          <p:cNvPr id="903" name="从内存页中选择换出页的算法"/>
          <p:cNvSpPr/>
          <p:nvPr/>
        </p:nvSpPr>
        <p:spPr>
          <a:xfrm>
            <a:off x="8516292" y="900564"/>
            <a:ext cx="8369301" cy="10039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lvl1pPr>
          </a:lstStyle>
          <a:p>
            <a:r>
              <a:t>从内存页中选择换出页的算法</a:t>
            </a:r>
          </a:p>
        </p:txBody>
      </p:sp>
      <p:sp>
        <p:nvSpPr>
          <p:cNvPr id="904" name="先进先出置换算法FIFO"/>
          <p:cNvSpPr/>
          <p:nvPr/>
        </p:nvSpPr>
        <p:spPr>
          <a:xfrm>
            <a:off x="948393" y="6435670"/>
            <a:ext cx="7456418" cy="1270001"/>
          </a:xfrm>
          <a:prstGeom prst="roundRect">
            <a:avLst>
              <a:gd name="adj" fmla="val 15000"/>
            </a:avLst>
          </a:prstGeom>
          <a:solidFill>
            <a:schemeClr val="bg1">
              <a:lumMod val="75000"/>
            </a:scheme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rPr dirty="0">
                <a:solidFill>
                  <a:schemeClr val="bg1"/>
                </a:solidFill>
              </a:rPr>
              <a:t>先进先出置换算法FIFO</a:t>
            </a:r>
          </a:p>
        </p:txBody>
      </p:sp>
      <p:sp>
        <p:nvSpPr>
          <p:cNvPr id="905" name="页置换算法"/>
          <p:cNvSpPr/>
          <p:nvPr/>
        </p:nvSpPr>
        <p:spPr>
          <a:xfrm>
            <a:off x="557172" y="466545"/>
            <a:ext cx="745641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页置换算法</a:t>
            </a:r>
          </a:p>
        </p:txBody>
      </p:sp>
      <p:sp>
        <p:nvSpPr>
          <p:cNvPr id="906" name="最近最久未使用置换算法"/>
          <p:cNvSpPr/>
          <p:nvPr/>
        </p:nvSpPr>
        <p:spPr>
          <a:xfrm>
            <a:off x="1091561" y="9829231"/>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最近最久未使用置换算法</a:t>
            </a:r>
          </a:p>
        </p:txBody>
      </p:sp>
      <p:sp>
        <p:nvSpPr>
          <p:cNvPr id="911" name="实现最佳算法的近似算法"/>
          <p:cNvSpPr/>
          <p:nvPr/>
        </p:nvSpPr>
        <p:spPr>
          <a:xfrm>
            <a:off x="9153149" y="9981580"/>
            <a:ext cx="7095586" cy="965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u="sng"/>
            </a:lvl1pPr>
          </a:lstStyle>
          <a:p>
            <a:r>
              <a:t>实现最佳算法的近似算法</a:t>
            </a:r>
          </a:p>
        </p:txBody>
      </p:sp>
      <p:sp>
        <p:nvSpPr>
          <p:cNvPr id="912" name="选择最近最久未使用的页换出(用一个字段记录一个页自上次被访问以来所经历的时间)"/>
          <p:cNvSpPr/>
          <p:nvPr/>
        </p:nvSpPr>
        <p:spPr>
          <a:xfrm>
            <a:off x="1057439" y="11571746"/>
            <a:ext cx="23287009"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pPr>
            <a:r>
              <a:t>选择</a:t>
            </a:r>
            <a:r>
              <a:rPr b="1">
                <a:solidFill>
                  <a:schemeClr val="accent5"/>
                </a:solidFill>
                <a:latin typeface="Helvetica"/>
                <a:ea typeface="Helvetica"/>
                <a:cs typeface="Helvetica"/>
                <a:sym typeface="Helvetica"/>
              </a:rPr>
              <a:t>最近最久未使用的页</a:t>
            </a:r>
            <a:r>
              <a:t>换出(用一个字段记录一个页自上次被访问以来所经历的时间)</a:t>
            </a:r>
          </a:p>
        </p:txBody>
      </p:sp>
      <p:pic>
        <p:nvPicPr>
          <p:cNvPr id="913" name="屏幕快照 2019-03-06 下午3.58.43.png" descr="屏幕快照 2019-03-06 下午3.58.43.png"/>
          <p:cNvPicPr>
            <a:picLocks noChangeAspect="1"/>
          </p:cNvPicPr>
          <p:nvPr/>
        </p:nvPicPr>
        <p:blipFill>
          <a:blip r:embed="rId4">
            <a:extLst/>
          </a:blip>
          <a:stretch>
            <a:fillRect/>
          </a:stretch>
        </p:blipFill>
        <p:spPr>
          <a:xfrm>
            <a:off x="20664963" y="581322"/>
            <a:ext cx="3044846" cy="1270001"/>
          </a:xfrm>
          <a:prstGeom prst="rect">
            <a:avLst/>
          </a:prstGeom>
          <a:ln w="12700">
            <a:miter lim="400000"/>
          </a:ln>
        </p:spPr>
      </p:pic>
      <p:sp>
        <p:nvSpPr>
          <p:cNvPr id="914"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915" name="4.5.4.1 最佳置换算法和先进先出置换算法"/>
          <p:cNvSpPr/>
          <p:nvPr/>
        </p:nvSpPr>
        <p:spPr>
          <a:xfrm>
            <a:off x="33917" y="1356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4.5.4.1 最佳置换算法和先进先出置换算法</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1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91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920"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pic>
        <p:nvPicPr>
          <p:cNvPr id="921" name="屏幕快照 2019-03-06 下午3.58.43.png" descr="屏幕快照 2019-03-06 下午3.58.43.png"/>
          <p:cNvPicPr>
            <a:picLocks noChangeAspect="1"/>
          </p:cNvPicPr>
          <p:nvPr/>
        </p:nvPicPr>
        <p:blipFill>
          <a:blip r:embed="rId2">
            <a:extLst/>
          </a:blip>
          <a:stretch>
            <a:fillRect/>
          </a:stretch>
        </p:blipFill>
        <p:spPr>
          <a:xfrm>
            <a:off x="20664963" y="581322"/>
            <a:ext cx="3044846" cy="1270001"/>
          </a:xfrm>
          <a:prstGeom prst="rect">
            <a:avLst/>
          </a:prstGeom>
          <a:ln w="12700">
            <a:miter lim="400000"/>
          </a:ln>
        </p:spPr>
      </p:pic>
      <p:sp>
        <p:nvSpPr>
          <p:cNvPr id="922"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923" name="最近最久未使用LRU置换算法"/>
          <p:cNvSpPr/>
          <p:nvPr/>
        </p:nvSpPr>
        <p:spPr>
          <a:xfrm>
            <a:off x="1091561" y="404701"/>
            <a:ext cx="9769710"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最近最久未使用LRU置换算法</a:t>
            </a:r>
          </a:p>
        </p:txBody>
      </p:sp>
      <p:sp>
        <p:nvSpPr>
          <p:cNvPr id="924" name="假定系统为某进程分配了3个页框，并考虑有以下的页访问序列："/>
          <p:cNvSpPr/>
          <p:nvPr/>
        </p:nvSpPr>
        <p:spPr>
          <a:xfrm>
            <a:off x="1083444" y="1985794"/>
            <a:ext cx="1824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假定系统为某进程分配了3个页框，并考虑有以下的页访问序列：</a:t>
            </a:r>
          </a:p>
        </p:txBody>
      </p:sp>
      <p:sp>
        <p:nvSpPr>
          <p:cNvPr id="925" name="7，0，1，2，0，3，0，4，2，3，0，3，2，1，2"/>
          <p:cNvSpPr/>
          <p:nvPr/>
        </p:nvSpPr>
        <p:spPr>
          <a:xfrm>
            <a:off x="1686453" y="3084509"/>
            <a:ext cx="143002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7，0，1，2，0，3，0，4，2，3，0，3，2，1，2</a:t>
            </a:r>
          </a:p>
        </p:txBody>
      </p:sp>
      <p:sp>
        <p:nvSpPr>
          <p:cNvPr id="926" name="画出采用LRU置换算法时的置换图"/>
          <p:cNvSpPr/>
          <p:nvPr/>
        </p:nvSpPr>
        <p:spPr>
          <a:xfrm>
            <a:off x="1832805" y="4183224"/>
            <a:ext cx="967433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画出采用</a:t>
            </a:r>
            <a:r>
              <a:rPr b="1">
                <a:latin typeface="Helvetica"/>
                <a:ea typeface="Helvetica"/>
                <a:cs typeface="Helvetica"/>
                <a:sym typeface="Helvetica"/>
              </a:rPr>
              <a:t>LRU置换算法</a:t>
            </a:r>
            <a:r>
              <a:t>时的置换图</a:t>
            </a:r>
          </a:p>
        </p:txBody>
      </p:sp>
      <p:graphicFrame>
        <p:nvGraphicFramePr>
          <p:cNvPr id="927" name="表格"/>
          <p:cNvGraphicFramePr/>
          <p:nvPr/>
        </p:nvGraphicFramePr>
        <p:xfrm>
          <a:off x="1889471" y="5849338"/>
          <a:ext cx="1293343" cy="2885943"/>
        </p:xfrm>
        <a:graphic>
          <a:graphicData uri="http://schemas.openxmlformats.org/drawingml/2006/table">
            <a:tbl>
              <a:tblPr>
                <a:tableStyleId>{2708684C-4D16-4618-839F-0558EEFCDFE6}</a:tableStyleId>
              </a:tblPr>
              <a:tblGrid>
                <a:gridCol w="1293343"/>
              </a:tblGrid>
              <a:tr h="961981">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961981">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961981">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928" name="页框"/>
          <p:cNvSpPr/>
          <p:nvPr/>
        </p:nvSpPr>
        <p:spPr>
          <a:xfrm>
            <a:off x="1618843" y="9057815"/>
            <a:ext cx="1834600" cy="695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400" b="1">
                <a:latin typeface="Helvetica"/>
                <a:ea typeface="Helvetica"/>
                <a:cs typeface="Helvetica"/>
                <a:sym typeface="Helvetica"/>
              </a:defRPr>
            </a:lvl1pPr>
          </a:lstStyle>
          <a:p>
            <a:pPr defTabSz="914400"/>
            <a:r>
              <a:t>页框</a:t>
            </a:r>
          </a:p>
        </p:txBody>
      </p:sp>
      <p:sp>
        <p:nvSpPr>
          <p:cNvPr id="929" name="4.5.4.2最近最久未使用LRU置换算法"/>
          <p:cNvSpPr/>
          <p:nvPr/>
        </p:nvSpPr>
        <p:spPr>
          <a:xfrm>
            <a:off x="33917" y="1356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4.5.4.2最近最久未使用LRU置换算法</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3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93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934"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pic>
        <p:nvPicPr>
          <p:cNvPr id="935" name="屏幕快照 2019-03-06 下午3.58.43.png" descr="屏幕快照 2019-03-06 下午3.58.43.png"/>
          <p:cNvPicPr>
            <a:picLocks noChangeAspect="1"/>
          </p:cNvPicPr>
          <p:nvPr/>
        </p:nvPicPr>
        <p:blipFill>
          <a:blip r:embed="rId2">
            <a:extLst/>
          </a:blip>
          <a:stretch>
            <a:fillRect/>
          </a:stretch>
        </p:blipFill>
        <p:spPr>
          <a:xfrm>
            <a:off x="20664963" y="581322"/>
            <a:ext cx="3044846" cy="1270001"/>
          </a:xfrm>
          <a:prstGeom prst="rect">
            <a:avLst/>
          </a:prstGeom>
          <a:ln w="12700">
            <a:miter lim="400000"/>
          </a:ln>
        </p:spPr>
      </p:pic>
      <p:sp>
        <p:nvSpPr>
          <p:cNvPr id="936"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937" name="最近最久未使用LRU置换算法"/>
          <p:cNvSpPr/>
          <p:nvPr/>
        </p:nvSpPr>
        <p:spPr>
          <a:xfrm>
            <a:off x="1091561" y="404701"/>
            <a:ext cx="9769710"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最近最久未使用LRU置换算法</a:t>
            </a:r>
          </a:p>
        </p:txBody>
      </p:sp>
      <p:sp>
        <p:nvSpPr>
          <p:cNvPr id="938"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939"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940"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941"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942"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943"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944"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945"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946"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947"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948"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949"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4</a:t>
            </a:r>
          </a:p>
        </p:txBody>
      </p:sp>
      <p:sp>
        <p:nvSpPr>
          <p:cNvPr id="950"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951"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952"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953"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954"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955"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956"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957"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958"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959"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960"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961"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962"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963"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964"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965"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966"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967"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968" name="用新调入的页替换最长时间没有访问的页面"/>
          <p:cNvSpPr/>
          <p:nvPr/>
        </p:nvSpPr>
        <p:spPr>
          <a:xfrm>
            <a:off x="8479848" y="1956971"/>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用新调入的页替换</a:t>
            </a:r>
            <a:r>
              <a:rPr b="1">
                <a:solidFill>
                  <a:schemeClr val="accent5"/>
                </a:solidFill>
                <a:latin typeface="Helvetica"/>
                <a:ea typeface="Helvetica"/>
                <a:cs typeface="Helvetica"/>
                <a:sym typeface="Helvetica"/>
              </a:rPr>
              <a:t>最长时间没有访问</a:t>
            </a:r>
            <a:r>
              <a:rPr b="1">
                <a:latin typeface="Helvetica"/>
                <a:ea typeface="Helvetica"/>
                <a:cs typeface="Helvetica"/>
                <a:sym typeface="Helvetica"/>
              </a:rPr>
              <a:t>的页面</a:t>
            </a:r>
          </a:p>
        </p:txBody>
      </p:sp>
      <p:sp>
        <p:nvSpPr>
          <p:cNvPr id="969" name="4.5.4.2最近最久未使用LRU置换算法"/>
          <p:cNvSpPr/>
          <p:nvPr/>
        </p:nvSpPr>
        <p:spPr>
          <a:xfrm>
            <a:off x="33917" y="1356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4.5.4.2最近最久未使用LRU置换算法</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7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97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974"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pic>
        <p:nvPicPr>
          <p:cNvPr id="975" name="屏幕快照 2019-03-06 下午3.58.43.png" descr="屏幕快照 2019-03-06 下午3.58.43.png"/>
          <p:cNvPicPr>
            <a:picLocks noChangeAspect="1"/>
          </p:cNvPicPr>
          <p:nvPr/>
        </p:nvPicPr>
        <p:blipFill>
          <a:blip r:embed="rId2">
            <a:extLst/>
          </a:blip>
          <a:stretch>
            <a:fillRect/>
          </a:stretch>
        </p:blipFill>
        <p:spPr>
          <a:xfrm>
            <a:off x="20664963" y="581322"/>
            <a:ext cx="3044846" cy="1270001"/>
          </a:xfrm>
          <a:prstGeom prst="rect">
            <a:avLst/>
          </a:prstGeom>
          <a:ln w="12700">
            <a:miter lim="400000"/>
          </a:ln>
        </p:spPr>
      </p:pic>
      <p:sp>
        <p:nvSpPr>
          <p:cNvPr id="976"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977" name="最近最久未使用LRU置换算法"/>
          <p:cNvSpPr/>
          <p:nvPr/>
        </p:nvSpPr>
        <p:spPr>
          <a:xfrm>
            <a:off x="1091561" y="404701"/>
            <a:ext cx="9769710"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最近最久未使用LRU置换算法</a:t>
            </a:r>
          </a:p>
        </p:txBody>
      </p:sp>
      <p:sp>
        <p:nvSpPr>
          <p:cNvPr id="978"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979"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980"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981"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982"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983"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984"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985"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986"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987"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988"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989"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4</a:t>
            </a:r>
          </a:p>
        </p:txBody>
      </p:sp>
      <p:sp>
        <p:nvSpPr>
          <p:cNvPr id="990"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991"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992"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993"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994"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995"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996"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997"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998"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999"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00"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01"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02"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03"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04"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05"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06"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07"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008" name="用新调入的页替换最长时间没有访问的页面"/>
          <p:cNvSpPr/>
          <p:nvPr/>
        </p:nvSpPr>
        <p:spPr>
          <a:xfrm>
            <a:off x="8479848" y="1956971"/>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用新调入的页替换</a:t>
            </a:r>
            <a:r>
              <a:rPr b="1">
                <a:solidFill>
                  <a:schemeClr val="accent5"/>
                </a:solidFill>
                <a:latin typeface="Helvetica"/>
                <a:ea typeface="Helvetica"/>
                <a:cs typeface="Helvetica"/>
                <a:sym typeface="Helvetica"/>
              </a:rPr>
              <a:t>最长时间没有访问</a:t>
            </a:r>
            <a:r>
              <a:rPr b="1">
                <a:latin typeface="Helvetica"/>
                <a:ea typeface="Helvetica"/>
                <a:cs typeface="Helvetica"/>
                <a:sym typeface="Helvetica"/>
              </a:rPr>
              <a:t>的页面</a:t>
            </a:r>
          </a:p>
        </p:txBody>
      </p:sp>
      <p:graphicFrame>
        <p:nvGraphicFramePr>
          <p:cNvPr id="1009"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010"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011" name="4.5.4.2最近最久未使用LRU置换算法"/>
          <p:cNvSpPr/>
          <p:nvPr/>
        </p:nvSpPr>
        <p:spPr>
          <a:xfrm>
            <a:off x="33917" y="10500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4.5.4.2最近最久未使用LRU置换算法</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4.5.4.2最近最久未使用LRU置换算法"/>
          <p:cNvSpPr/>
          <p:nvPr/>
        </p:nvSpPr>
        <p:spPr>
          <a:xfrm>
            <a:off x="33917" y="10500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4.5.4.2最近最久未使用LRU置换算法</a:t>
            </a:r>
          </a:p>
        </p:txBody>
      </p:sp>
      <p:sp>
        <p:nvSpPr>
          <p:cNvPr id="101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1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01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016"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pic>
        <p:nvPicPr>
          <p:cNvPr id="1017" name="屏幕快照 2019-03-06 下午3.58.43.png" descr="屏幕快照 2019-03-06 下午3.58.43.png"/>
          <p:cNvPicPr>
            <a:picLocks noChangeAspect="1"/>
          </p:cNvPicPr>
          <p:nvPr/>
        </p:nvPicPr>
        <p:blipFill>
          <a:blip r:embed="rId2">
            <a:extLst/>
          </a:blip>
          <a:stretch>
            <a:fillRect/>
          </a:stretch>
        </p:blipFill>
        <p:spPr>
          <a:xfrm>
            <a:off x="20664963" y="581322"/>
            <a:ext cx="3044846" cy="1270001"/>
          </a:xfrm>
          <a:prstGeom prst="rect">
            <a:avLst/>
          </a:prstGeom>
          <a:ln w="12700">
            <a:miter lim="400000"/>
          </a:ln>
        </p:spPr>
      </p:pic>
      <p:sp>
        <p:nvSpPr>
          <p:cNvPr id="1018"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019" name="最近最久未使用LRU置换算法"/>
          <p:cNvSpPr/>
          <p:nvPr/>
        </p:nvSpPr>
        <p:spPr>
          <a:xfrm>
            <a:off x="1091561" y="404701"/>
            <a:ext cx="9769710"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最近最久未使用LRU置换算法</a:t>
            </a:r>
          </a:p>
        </p:txBody>
      </p:sp>
      <p:sp>
        <p:nvSpPr>
          <p:cNvPr id="1020"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1021"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022"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023"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024"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025"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026"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027"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028"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029"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030"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031"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4</a:t>
            </a:r>
          </a:p>
        </p:txBody>
      </p:sp>
      <p:sp>
        <p:nvSpPr>
          <p:cNvPr id="1032"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033"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034"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1035"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36"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37"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38"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39"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40"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41"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42"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43"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44"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45"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46"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47"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48"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49"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050" name="用新调入的页替换最长时间没有访问的页面"/>
          <p:cNvSpPr/>
          <p:nvPr/>
        </p:nvSpPr>
        <p:spPr>
          <a:xfrm>
            <a:off x="8479848" y="1956971"/>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用新调入的页替换</a:t>
            </a:r>
            <a:r>
              <a:rPr b="1">
                <a:solidFill>
                  <a:schemeClr val="accent5"/>
                </a:solidFill>
                <a:latin typeface="Helvetica"/>
                <a:ea typeface="Helvetica"/>
                <a:cs typeface="Helvetica"/>
                <a:sym typeface="Helvetica"/>
              </a:rPr>
              <a:t>最长时间没有访问</a:t>
            </a:r>
            <a:r>
              <a:rPr b="1">
                <a:latin typeface="Helvetica"/>
                <a:ea typeface="Helvetica"/>
                <a:cs typeface="Helvetica"/>
                <a:sym typeface="Helvetica"/>
              </a:rPr>
              <a:t>的页面</a:t>
            </a:r>
          </a:p>
        </p:txBody>
      </p:sp>
      <p:graphicFrame>
        <p:nvGraphicFramePr>
          <p:cNvPr id="1051"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52"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053"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054"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5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05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060"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pic>
        <p:nvPicPr>
          <p:cNvPr id="1061" name="屏幕快照 2019-03-06 下午3.58.43.png" descr="屏幕快照 2019-03-06 下午3.58.43.png"/>
          <p:cNvPicPr>
            <a:picLocks noChangeAspect="1"/>
          </p:cNvPicPr>
          <p:nvPr/>
        </p:nvPicPr>
        <p:blipFill>
          <a:blip r:embed="rId2">
            <a:extLst/>
          </a:blip>
          <a:stretch>
            <a:fillRect/>
          </a:stretch>
        </p:blipFill>
        <p:spPr>
          <a:xfrm>
            <a:off x="20664963" y="581322"/>
            <a:ext cx="3044846" cy="1270001"/>
          </a:xfrm>
          <a:prstGeom prst="rect">
            <a:avLst/>
          </a:prstGeom>
          <a:ln w="12700">
            <a:miter lim="400000"/>
          </a:ln>
        </p:spPr>
      </p:pic>
      <p:sp>
        <p:nvSpPr>
          <p:cNvPr id="1062"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063"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1064"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065"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066"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067"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068"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069"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070"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071"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072"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073"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074"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4</a:t>
            </a:r>
          </a:p>
        </p:txBody>
      </p:sp>
      <p:sp>
        <p:nvSpPr>
          <p:cNvPr id="1075"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076"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077"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1078"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79"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80"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81"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82"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83"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84"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85"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86"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87"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88"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89"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90"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91"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92"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093" name="用新调入的页替换最长时间没有访问的页面"/>
          <p:cNvSpPr/>
          <p:nvPr/>
        </p:nvSpPr>
        <p:spPr>
          <a:xfrm>
            <a:off x="8479848" y="1956971"/>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用新调入的页替换</a:t>
            </a:r>
            <a:r>
              <a:rPr b="1">
                <a:solidFill>
                  <a:schemeClr val="accent5"/>
                </a:solidFill>
                <a:latin typeface="Helvetica"/>
                <a:ea typeface="Helvetica"/>
                <a:cs typeface="Helvetica"/>
                <a:sym typeface="Helvetica"/>
              </a:rPr>
              <a:t>最长时间没有访问</a:t>
            </a:r>
            <a:r>
              <a:rPr b="1">
                <a:latin typeface="Helvetica"/>
                <a:ea typeface="Helvetica"/>
                <a:cs typeface="Helvetica"/>
                <a:sym typeface="Helvetica"/>
              </a:rPr>
              <a:t>的页面</a:t>
            </a:r>
          </a:p>
        </p:txBody>
      </p:sp>
      <p:graphicFrame>
        <p:nvGraphicFramePr>
          <p:cNvPr id="1094"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95"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096"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097"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098"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099" name="缺页…"/>
          <p:cNvSpPr/>
          <p:nvPr/>
        </p:nvSpPr>
        <p:spPr>
          <a:xfrm>
            <a:off x="399997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46" name="4.5.4.2最近最久未使用LRU置换算法"/>
          <p:cNvSpPr/>
          <p:nvPr/>
        </p:nvSpPr>
        <p:spPr>
          <a:xfrm>
            <a:off x="33917" y="10500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4.5.4.2最近最久未使用LRU置换算法</a:t>
            </a:r>
          </a:p>
        </p:txBody>
      </p:sp>
      <p:sp>
        <p:nvSpPr>
          <p:cNvPr id="47" name="最近最久未使用LRU置换算法"/>
          <p:cNvSpPr/>
          <p:nvPr/>
        </p:nvSpPr>
        <p:spPr>
          <a:xfrm>
            <a:off x="1091561" y="404701"/>
            <a:ext cx="9769710"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最近最久未使用LRU置换算法</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屏幕快照 2018-04-02 下午7.07.49.png" descr="屏幕快照 2018-04-02 下午7.07.49.png"/>
          <p:cNvPicPr>
            <a:picLocks noChangeAspect="1"/>
          </p:cNvPicPr>
          <p:nvPr/>
        </p:nvPicPr>
        <p:blipFill>
          <a:blip r:embed="rId2">
            <a:extLst/>
          </a:blip>
          <a:stretch>
            <a:fillRect/>
          </a:stretch>
        </p:blipFill>
        <p:spPr>
          <a:xfrm>
            <a:off x="5044195" y="4539378"/>
            <a:ext cx="7572376" cy="4637244"/>
          </a:xfrm>
          <a:prstGeom prst="rect">
            <a:avLst/>
          </a:prstGeom>
          <a:ln w="25400">
            <a:miter lim="400000"/>
          </a:ln>
          <a:effectLst>
            <a:outerShdw blurRad="254000" dist="127000" dir="5400000" rotWithShape="0">
              <a:srgbClr val="000000">
                <a:alpha val="70000"/>
              </a:srgbClr>
            </a:outerShdw>
          </a:effectLst>
        </p:spPr>
      </p:pic>
      <p:sp>
        <p:nvSpPr>
          <p:cNvPr id="59" name="考…"/>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考</a:t>
            </a:r>
          </a:p>
          <a:p>
            <a:pPr defTabSz="821531">
              <a:defRPr sz="13600">
                <a:solidFill>
                  <a:schemeClr val="accent4">
                    <a:satOff val="1488"/>
                    <a:lumOff val="-7242"/>
                  </a:schemeClr>
                </a:solidFill>
                <a:latin typeface="Hannotate SC Bold"/>
                <a:ea typeface="Hannotate SC Bold"/>
                <a:cs typeface="Hannotate SC Bold"/>
                <a:sym typeface="Hannotate SC Bold"/>
              </a:defRPr>
            </a:pPr>
            <a:r>
              <a:t>试</a:t>
            </a:r>
          </a:p>
          <a:p>
            <a:pPr defTabSz="821531">
              <a:defRPr sz="13600">
                <a:solidFill>
                  <a:schemeClr val="accent4">
                    <a:satOff val="1488"/>
                    <a:lumOff val="-7242"/>
                  </a:schemeClr>
                </a:solidFill>
                <a:latin typeface="Hannotate SC Bold"/>
                <a:ea typeface="Hannotate SC Bold"/>
                <a:cs typeface="Hannotate SC Bold"/>
                <a:sym typeface="Hannotate SC Bold"/>
              </a:defRPr>
            </a:pPr>
            <a:r>
              <a:t>题</a:t>
            </a:r>
          </a:p>
          <a:p>
            <a:pPr defTabSz="821531">
              <a:defRPr sz="13600">
                <a:solidFill>
                  <a:schemeClr val="accent4">
                    <a:satOff val="1488"/>
                    <a:lumOff val="-7242"/>
                  </a:schemeClr>
                </a:solidFill>
                <a:latin typeface="Hannotate SC Bold"/>
                <a:ea typeface="Hannotate SC Bold"/>
                <a:cs typeface="Hannotate SC Bold"/>
                <a:sym typeface="Hannotate SC Bold"/>
              </a:defRPr>
            </a:pPr>
            <a:r>
              <a:t>型</a:t>
            </a:r>
          </a:p>
        </p:txBody>
      </p:sp>
      <p:sp>
        <p:nvSpPr>
          <p:cNvPr id="60" name="单选题        1分*20=20分"/>
          <p:cNvSpPr/>
          <p:nvPr/>
        </p:nvSpPr>
        <p:spPr>
          <a:xfrm>
            <a:off x="14314875" y="4090695"/>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单选题        1分*20=20分</a:t>
            </a:r>
          </a:p>
        </p:txBody>
      </p:sp>
      <p:sp>
        <p:nvSpPr>
          <p:cNvPr id="61" name="填空题        2分*10=20分"/>
          <p:cNvSpPr/>
          <p:nvPr/>
        </p:nvSpPr>
        <p:spPr>
          <a:xfrm>
            <a:off x="14314875" y="5636519"/>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填空题        2分*10=20分</a:t>
            </a:r>
          </a:p>
        </p:txBody>
      </p:sp>
      <p:sp>
        <p:nvSpPr>
          <p:cNvPr id="62" name="简答题        4分*5=20分"/>
          <p:cNvSpPr/>
          <p:nvPr/>
        </p:nvSpPr>
        <p:spPr>
          <a:xfrm>
            <a:off x="14314875" y="7182343"/>
            <a:ext cx="73609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简答题        4分*5=20分</a:t>
            </a:r>
          </a:p>
        </p:txBody>
      </p:sp>
      <p:sp>
        <p:nvSpPr>
          <p:cNvPr id="63" name="综合题        10分*4=40分"/>
          <p:cNvSpPr/>
          <p:nvPr/>
        </p:nvSpPr>
        <p:spPr>
          <a:xfrm>
            <a:off x="14314875" y="8728167"/>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综合题        10分*4=40分</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03"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10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105"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pic>
        <p:nvPicPr>
          <p:cNvPr id="1106" name="屏幕快照 2019-03-06 下午3.58.43.png" descr="屏幕快照 2019-03-06 下午3.58.43.png"/>
          <p:cNvPicPr>
            <a:picLocks noChangeAspect="1"/>
          </p:cNvPicPr>
          <p:nvPr/>
        </p:nvPicPr>
        <p:blipFill>
          <a:blip r:embed="rId2">
            <a:extLst/>
          </a:blip>
          <a:stretch>
            <a:fillRect/>
          </a:stretch>
        </p:blipFill>
        <p:spPr>
          <a:xfrm>
            <a:off x="20664963" y="581322"/>
            <a:ext cx="3044846" cy="1270001"/>
          </a:xfrm>
          <a:prstGeom prst="rect">
            <a:avLst/>
          </a:prstGeom>
          <a:ln w="12700">
            <a:miter lim="400000"/>
          </a:ln>
        </p:spPr>
      </p:pic>
      <p:sp>
        <p:nvSpPr>
          <p:cNvPr id="1107"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108"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1109"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110"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111"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1112"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113"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114"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115"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116"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117"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118"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119"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4</a:t>
            </a:r>
          </a:p>
        </p:txBody>
      </p:sp>
      <p:sp>
        <p:nvSpPr>
          <p:cNvPr id="1120"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121"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122"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1123"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24"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25"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26"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27"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28"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29"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30"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31"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32"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33"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34"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35"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36"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37"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138" name="用新调入的页替换最长时间没有访问的页面"/>
          <p:cNvSpPr/>
          <p:nvPr/>
        </p:nvSpPr>
        <p:spPr>
          <a:xfrm>
            <a:off x="8479848" y="1956971"/>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用新调入的页替换</a:t>
            </a:r>
            <a:r>
              <a:rPr b="1">
                <a:solidFill>
                  <a:schemeClr val="accent5"/>
                </a:solidFill>
                <a:latin typeface="Helvetica"/>
                <a:ea typeface="Helvetica"/>
                <a:cs typeface="Helvetica"/>
                <a:sym typeface="Helvetica"/>
              </a:rPr>
              <a:t>最长时间没有访问</a:t>
            </a:r>
            <a:r>
              <a:rPr b="1">
                <a:latin typeface="Helvetica"/>
                <a:ea typeface="Helvetica"/>
                <a:cs typeface="Helvetica"/>
                <a:sym typeface="Helvetica"/>
              </a:rPr>
              <a:t>的页面</a:t>
            </a:r>
          </a:p>
        </p:txBody>
      </p:sp>
      <p:graphicFrame>
        <p:nvGraphicFramePr>
          <p:cNvPr id="1139"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40"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41"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142"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143"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144" name="缺页…"/>
          <p:cNvSpPr/>
          <p:nvPr/>
        </p:nvSpPr>
        <p:spPr>
          <a:xfrm>
            <a:off x="399997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145" name="缺页…"/>
          <p:cNvSpPr/>
          <p:nvPr/>
        </p:nvSpPr>
        <p:spPr>
          <a:xfrm>
            <a:off x="5511699"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47" name="4.5.4.2最近最久未使用LRU置换算法"/>
          <p:cNvSpPr/>
          <p:nvPr/>
        </p:nvSpPr>
        <p:spPr>
          <a:xfrm>
            <a:off x="33917" y="10500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4.5.4.2最近最久未使用LRU置换算法</a:t>
            </a:r>
          </a:p>
        </p:txBody>
      </p:sp>
      <p:sp>
        <p:nvSpPr>
          <p:cNvPr id="48" name="最近最久未使用LRU置换算法"/>
          <p:cNvSpPr/>
          <p:nvPr/>
        </p:nvSpPr>
        <p:spPr>
          <a:xfrm>
            <a:off x="1091561" y="404701"/>
            <a:ext cx="9769710"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最近最久未使用LRU置换算法</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4.5.4.2最近最久未使用LRU置换算法"/>
          <p:cNvSpPr/>
          <p:nvPr/>
        </p:nvSpPr>
        <p:spPr>
          <a:xfrm>
            <a:off x="33917" y="10500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4.5.4.2最近最久未使用LRU置换算法</a:t>
            </a:r>
          </a:p>
        </p:txBody>
      </p:sp>
      <p:sp>
        <p:nvSpPr>
          <p:cNvPr id="114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49"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150"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151"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pic>
        <p:nvPicPr>
          <p:cNvPr id="1152" name="屏幕快照 2019-03-06 下午3.58.43.png" descr="屏幕快照 2019-03-06 下午3.58.43.png"/>
          <p:cNvPicPr>
            <a:picLocks noChangeAspect="1"/>
          </p:cNvPicPr>
          <p:nvPr/>
        </p:nvPicPr>
        <p:blipFill>
          <a:blip r:embed="rId2">
            <a:extLst/>
          </a:blip>
          <a:stretch>
            <a:fillRect/>
          </a:stretch>
        </p:blipFill>
        <p:spPr>
          <a:xfrm>
            <a:off x="20664963" y="581322"/>
            <a:ext cx="3044846" cy="1270001"/>
          </a:xfrm>
          <a:prstGeom prst="rect">
            <a:avLst/>
          </a:prstGeom>
          <a:ln w="12700">
            <a:miter lim="400000"/>
          </a:ln>
        </p:spPr>
      </p:pic>
      <p:sp>
        <p:nvSpPr>
          <p:cNvPr id="1153"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154" name="最近最久未使用LRU置换算法"/>
          <p:cNvSpPr/>
          <p:nvPr/>
        </p:nvSpPr>
        <p:spPr>
          <a:xfrm>
            <a:off x="1091561" y="404701"/>
            <a:ext cx="9769710"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最近最久未使用LRU置换算法</a:t>
            </a:r>
          </a:p>
        </p:txBody>
      </p:sp>
      <p:sp>
        <p:nvSpPr>
          <p:cNvPr id="1155"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1156"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157"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158"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1159"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160"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161"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162"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163"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164"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1165"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166"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4</a:t>
            </a:r>
          </a:p>
        </p:txBody>
      </p:sp>
      <p:sp>
        <p:nvSpPr>
          <p:cNvPr id="1167"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168"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169"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1170"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71"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72"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73"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74"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75"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76"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77"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78"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79"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80"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81"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82"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83"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84"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185" name="用新调入的页替换最长时间没有访问的页面"/>
          <p:cNvSpPr/>
          <p:nvPr/>
        </p:nvSpPr>
        <p:spPr>
          <a:xfrm>
            <a:off x="8479848" y="1956971"/>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用新调入的页替换</a:t>
            </a:r>
            <a:r>
              <a:rPr b="1">
                <a:solidFill>
                  <a:schemeClr val="accent5"/>
                </a:solidFill>
                <a:latin typeface="Helvetica"/>
                <a:ea typeface="Helvetica"/>
                <a:cs typeface="Helvetica"/>
                <a:sym typeface="Helvetica"/>
              </a:rPr>
              <a:t>最长时间没有访问</a:t>
            </a:r>
            <a:r>
              <a:rPr b="1">
                <a:latin typeface="Helvetica"/>
                <a:ea typeface="Helvetica"/>
                <a:cs typeface="Helvetica"/>
                <a:sym typeface="Helvetica"/>
              </a:rPr>
              <a:t>的页面</a:t>
            </a:r>
          </a:p>
        </p:txBody>
      </p:sp>
      <p:graphicFrame>
        <p:nvGraphicFramePr>
          <p:cNvPr id="1186"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87"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188"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189"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190"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191" name="缺页…"/>
          <p:cNvSpPr/>
          <p:nvPr/>
        </p:nvSpPr>
        <p:spPr>
          <a:xfrm>
            <a:off x="399997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192" name="缺页…"/>
          <p:cNvSpPr/>
          <p:nvPr/>
        </p:nvSpPr>
        <p:spPr>
          <a:xfrm>
            <a:off x="5511699"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193" name="缺页…"/>
          <p:cNvSpPr/>
          <p:nvPr/>
        </p:nvSpPr>
        <p:spPr>
          <a:xfrm>
            <a:off x="8455076"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4.5.4.2最近最久未使用LRU置换算法"/>
          <p:cNvSpPr/>
          <p:nvPr/>
        </p:nvSpPr>
        <p:spPr>
          <a:xfrm>
            <a:off x="33917" y="10500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4.5.4.2最近最久未使用LRU置换算法</a:t>
            </a:r>
          </a:p>
        </p:txBody>
      </p:sp>
      <p:sp>
        <p:nvSpPr>
          <p:cNvPr id="119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9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19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199"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pic>
        <p:nvPicPr>
          <p:cNvPr id="1200" name="屏幕快照 2019-03-06 下午3.58.43.png" descr="屏幕快照 2019-03-06 下午3.58.43.png"/>
          <p:cNvPicPr>
            <a:picLocks noChangeAspect="1"/>
          </p:cNvPicPr>
          <p:nvPr/>
        </p:nvPicPr>
        <p:blipFill>
          <a:blip r:embed="rId2">
            <a:extLst/>
          </a:blip>
          <a:stretch>
            <a:fillRect/>
          </a:stretch>
        </p:blipFill>
        <p:spPr>
          <a:xfrm>
            <a:off x="20664963" y="581322"/>
            <a:ext cx="3044846" cy="1270001"/>
          </a:xfrm>
          <a:prstGeom prst="rect">
            <a:avLst/>
          </a:prstGeom>
          <a:ln w="12700">
            <a:miter lim="400000"/>
          </a:ln>
        </p:spPr>
      </p:pic>
      <p:sp>
        <p:nvSpPr>
          <p:cNvPr id="1201"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202" name="最近最久未使用LRU置换算法"/>
          <p:cNvSpPr/>
          <p:nvPr/>
        </p:nvSpPr>
        <p:spPr>
          <a:xfrm>
            <a:off x="1091561" y="404701"/>
            <a:ext cx="9769710"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最近最久未使用LRU置换算法</a:t>
            </a:r>
          </a:p>
        </p:txBody>
      </p:sp>
      <p:sp>
        <p:nvSpPr>
          <p:cNvPr id="1203"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1204"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205"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206"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1207"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208"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209"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210"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211"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212"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1213"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214"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4</a:t>
            </a:r>
          </a:p>
        </p:txBody>
      </p:sp>
      <p:sp>
        <p:nvSpPr>
          <p:cNvPr id="1215"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216"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217"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1218"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19"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20"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21"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22"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23"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24"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solidFill>
                            <a:schemeClr val="accent5"/>
                          </a:solidFill>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25"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26"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27"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28"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29"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30"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31"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32"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233" name="用新调入的页替换最长时间没有访问的页面"/>
          <p:cNvSpPr/>
          <p:nvPr/>
        </p:nvSpPr>
        <p:spPr>
          <a:xfrm>
            <a:off x="8479848" y="1956971"/>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用新调入的页替换</a:t>
            </a:r>
            <a:r>
              <a:rPr b="1">
                <a:solidFill>
                  <a:schemeClr val="accent5"/>
                </a:solidFill>
                <a:latin typeface="Helvetica"/>
                <a:ea typeface="Helvetica"/>
                <a:cs typeface="Helvetica"/>
                <a:sym typeface="Helvetica"/>
              </a:rPr>
              <a:t>最长时间没有访问</a:t>
            </a:r>
            <a:r>
              <a:rPr b="1">
                <a:latin typeface="Helvetica"/>
                <a:ea typeface="Helvetica"/>
                <a:cs typeface="Helvetica"/>
                <a:sym typeface="Helvetica"/>
              </a:rPr>
              <a:t>的页面</a:t>
            </a:r>
          </a:p>
        </p:txBody>
      </p:sp>
      <p:graphicFrame>
        <p:nvGraphicFramePr>
          <p:cNvPr id="1234"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35"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36"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237"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238"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239" name="缺页…"/>
          <p:cNvSpPr/>
          <p:nvPr/>
        </p:nvSpPr>
        <p:spPr>
          <a:xfrm>
            <a:off x="399997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240" name="缺页…"/>
          <p:cNvSpPr/>
          <p:nvPr/>
        </p:nvSpPr>
        <p:spPr>
          <a:xfrm>
            <a:off x="5511699"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241" name="缺页…"/>
          <p:cNvSpPr/>
          <p:nvPr/>
        </p:nvSpPr>
        <p:spPr>
          <a:xfrm>
            <a:off x="8455076"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242" name="缺页…"/>
          <p:cNvSpPr/>
          <p:nvPr/>
        </p:nvSpPr>
        <p:spPr>
          <a:xfrm>
            <a:off x="115483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4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24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248"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pic>
        <p:nvPicPr>
          <p:cNvPr id="1249" name="屏幕快照 2019-03-06 下午3.58.43.png" descr="屏幕快照 2019-03-06 下午3.58.43.png"/>
          <p:cNvPicPr>
            <a:picLocks noChangeAspect="1"/>
          </p:cNvPicPr>
          <p:nvPr/>
        </p:nvPicPr>
        <p:blipFill>
          <a:blip r:embed="rId2">
            <a:extLst/>
          </a:blip>
          <a:stretch>
            <a:fillRect/>
          </a:stretch>
        </p:blipFill>
        <p:spPr>
          <a:xfrm>
            <a:off x="20664963" y="581322"/>
            <a:ext cx="3044846" cy="1270001"/>
          </a:xfrm>
          <a:prstGeom prst="rect">
            <a:avLst/>
          </a:prstGeom>
          <a:ln w="12700">
            <a:miter lim="400000"/>
          </a:ln>
        </p:spPr>
      </p:pic>
      <p:sp>
        <p:nvSpPr>
          <p:cNvPr id="1250"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251" name="最近最久未使用LRU置换算法"/>
          <p:cNvSpPr/>
          <p:nvPr/>
        </p:nvSpPr>
        <p:spPr>
          <a:xfrm>
            <a:off x="1091561" y="404701"/>
            <a:ext cx="9769710"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最近最久未使用LRU置换算法</a:t>
            </a:r>
          </a:p>
        </p:txBody>
      </p:sp>
      <p:sp>
        <p:nvSpPr>
          <p:cNvPr id="1252"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1253"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254"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255"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1256"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257"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1258"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259"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260"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261"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1262"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263"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4</a:t>
            </a:r>
          </a:p>
        </p:txBody>
      </p:sp>
      <p:sp>
        <p:nvSpPr>
          <p:cNvPr id="1264"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265"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266"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1267"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68"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69"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70"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71"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72"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73"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solidFill>
                            <a:schemeClr val="accent5"/>
                          </a:solidFill>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74"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75"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76"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77"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78"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79"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80"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81"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282" name="用新调入的页替换最长时间没有访问的页面"/>
          <p:cNvSpPr/>
          <p:nvPr/>
        </p:nvSpPr>
        <p:spPr>
          <a:xfrm>
            <a:off x="8479848" y="1956971"/>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用新调入的页替换</a:t>
            </a:r>
            <a:r>
              <a:rPr b="1">
                <a:solidFill>
                  <a:schemeClr val="accent5"/>
                </a:solidFill>
                <a:latin typeface="Helvetica"/>
                <a:ea typeface="Helvetica"/>
                <a:cs typeface="Helvetica"/>
                <a:sym typeface="Helvetica"/>
              </a:rPr>
              <a:t>最长时间没有访问</a:t>
            </a:r>
            <a:r>
              <a:rPr b="1">
                <a:latin typeface="Helvetica"/>
                <a:ea typeface="Helvetica"/>
                <a:cs typeface="Helvetica"/>
                <a:sym typeface="Helvetica"/>
              </a:rPr>
              <a:t>的页面</a:t>
            </a:r>
          </a:p>
        </p:txBody>
      </p:sp>
      <p:graphicFrame>
        <p:nvGraphicFramePr>
          <p:cNvPr id="1283"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84"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285"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286"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287"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288" name="缺页…"/>
          <p:cNvSpPr/>
          <p:nvPr/>
        </p:nvSpPr>
        <p:spPr>
          <a:xfrm>
            <a:off x="399997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289" name="缺页…"/>
          <p:cNvSpPr/>
          <p:nvPr/>
        </p:nvSpPr>
        <p:spPr>
          <a:xfrm>
            <a:off x="5511699"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290" name="缺页…"/>
          <p:cNvSpPr/>
          <p:nvPr/>
        </p:nvSpPr>
        <p:spPr>
          <a:xfrm>
            <a:off x="8455076"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291" name="缺页…"/>
          <p:cNvSpPr/>
          <p:nvPr/>
        </p:nvSpPr>
        <p:spPr>
          <a:xfrm>
            <a:off x="115483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292" name="缺页…"/>
          <p:cNvSpPr/>
          <p:nvPr/>
        </p:nvSpPr>
        <p:spPr>
          <a:xfrm>
            <a:off x="130059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51" name="4.5.4.2最近最久未使用LRU置换算法"/>
          <p:cNvSpPr/>
          <p:nvPr/>
        </p:nvSpPr>
        <p:spPr>
          <a:xfrm>
            <a:off x="33917" y="10500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4.5.4.2最近最久未使用LRU置换算法</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9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29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298"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pic>
        <p:nvPicPr>
          <p:cNvPr id="1299" name="屏幕快照 2019-03-06 下午3.58.43.png" descr="屏幕快照 2019-03-06 下午3.58.43.png"/>
          <p:cNvPicPr>
            <a:picLocks noChangeAspect="1"/>
          </p:cNvPicPr>
          <p:nvPr/>
        </p:nvPicPr>
        <p:blipFill>
          <a:blip r:embed="rId2">
            <a:extLst/>
          </a:blip>
          <a:stretch>
            <a:fillRect/>
          </a:stretch>
        </p:blipFill>
        <p:spPr>
          <a:xfrm>
            <a:off x="20664963" y="581322"/>
            <a:ext cx="3044846" cy="1270001"/>
          </a:xfrm>
          <a:prstGeom prst="rect">
            <a:avLst/>
          </a:prstGeom>
          <a:ln w="12700">
            <a:miter lim="400000"/>
          </a:ln>
        </p:spPr>
      </p:pic>
      <p:sp>
        <p:nvSpPr>
          <p:cNvPr id="1300"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301" name="最近最久未使用LRU置换算法"/>
          <p:cNvSpPr/>
          <p:nvPr/>
        </p:nvSpPr>
        <p:spPr>
          <a:xfrm>
            <a:off x="1091561" y="404701"/>
            <a:ext cx="9769710"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最近最久未使用LRU置换算法</a:t>
            </a:r>
          </a:p>
        </p:txBody>
      </p:sp>
      <p:sp>
        <p:nvSpPr>
          <p:cNvPr id="1302"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1303"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304"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305"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1306"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307"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1308"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1309"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310"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311"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1312"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313"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4</a:t>
            </a:r>
          </a:p>
        </p:txBody>
      </p:sp>
      <p:sp>
        <p:nvSpPr>
          <p:cNvPr id="1314"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315"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316"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1317"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18"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19"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20"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21"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22"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23"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solidFill>
                            <a:schemeClr val="accent5"/>
                          </a:solidFill>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24"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25"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26"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27"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28"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29"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30"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31"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332" name="用新调入的页替换最长时间没有访问的页面"/>
          <p:cNvSpPr/>
          <p:nvPr/>
        </p:nvSpPr>
        <p:spPr>
          <a:xfrm>
            <a:off x="8479848" y="1956971"/>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用新调入的页替换</a:t>
            </a:r>
            <a:r>
              <a:rPr b="1">
                <a:solidFill>
                  <a:schemeClr val="accent5"/>
                </a:solidFill>
                <a:latin typeface="Helvetica"/>
                <a:ea typeface="Helvetica"/>
                <a:cs typeface="Helvetica"/>
                <a:sym typeface="Helvetica"/>
              </a:rPr>
              <a:t>最长时间没有访问</a:t>
            </a:r>
            <a:r>
              <a:rPr b="1">
                <a:latin typeface="Helvetica"/>
                <a:ea typeface="Helvetica"/>
                <a:cs typeface="Helvetica"/>
                <a:sym typeface="Helvetica"/>
              </a:rPr>
              <a:t>的页面</a:t>
            </a:r>
          </a:p>
        </p:txBody>
      </p:sp>
      <p:graphicFrame>
        <p:nvGraphicFramePr>
          <p:cNvPr id="1333"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34"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35"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336"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337"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338" name="缺页…"/>
          <p:cNvSpPr/>
          <p:nvPr/>
        </p:nvSpPr>
        <p:spPr>
          <a:xfrm>
            <a:off x="399997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339" name="缺页…"/>
          <p:cNvSpPr/>
          <p:nvPr/>
        </p:nvSpPr>
        <p:spPr>
          <a:xfrm>
            <a:off x="5511699"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340" name="缺页…"/>
          <p:cNvSpPr/>
          <p:nvPr/>
        </p:nvSpPr>
        <p:spPr>
          <a:xfrm>
            <a:off x="8455076"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341" name="缺页…"/>
          <p:cNvSpPr/>
          <p:nvPr/>
        </p:nvSpPr>
        <p:spPr>
          <a:xfrm>
            <a:off x="115483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342" name="缺页…"/>
          <p:cNvSpPr/>
          <p:nvPr/>
        </p:nvSpPr>
        <p:spPr>
          <a:xfrm>
            <a:off x="130059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343" name="缺页…"/>
          <p:cNvSpPr/>
          <p:nvPr/>
        </p:nvSpPr>
        <p:spPr>
          <a:xfrm>
            <a:off x="1444060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52" name="4.5.4.2最近最久未使用LRU置换算法"/>
          <p:cNvSpPr/>
          <p:nvPr/>
        </p:nvSpPr>
        <p:spPr>
          <a:xfrm>
            <a:off x="33917" y="10500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4.5.4.2最近最久未使用LRU置换算法</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4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34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349"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pic>
        <p:nvPicPr>
          <p:cNvPr id="1350" name="屏幕快照 2019-03-06 下午3.58.43.png" descr="屏幕快照 2019-03-06 下午3.58.43.png"/>
          <p:cNvPicPr>
            <a:picLocks noChangeAspect="1"/>
          </p:cNvPicPr>
          <p:nvPr/>
        </p:nvPicPr>
        <p:blipFill>
          <a:blip r:embed="rId2">
            <a:extLst/>
          </a:blip>
          <a:stretch>
            <a:fillRect/>
          </a:stretch>
        </p:blipFill>
        <p:spPr>
          <a:xfrm>
            <a:off x="20664963" y="581322"/>
            <a:ext cx="3044846" cy="1270001"/>
          </a:xfrm>
          <a:prstGeom prst="rect">
            <a:avLst/>
          </a:prstGeom>
          <a:ln w="12700">
            <a:miter lim="400000"/>
          </a:ln>
        </p:spPr>
      </p:pic>
      <p:sp>
        <p:nvSpPr>
          <p:cNvPr id="1351"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352" name="最近最久未使用LRU置换算法"/>
          <p:cNvSpPr/>
          <p:nvPr/>
        </p:nvSpPr>
        <p:spPr>
          <a:xfrm>
            <a:off x="1091561" y="404701"/>
            <a:ext cx="9769710"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最近最久未使用LRU置换算法</a:t>
            </a:r>
          </a:p>
        </p:txBody>
      </p:sp>
      <p:sp>
        <p:nvSpPr>
          <p:cNvPr id="1353"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1354"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355"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356"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1357"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358"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1359"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1360"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1361"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362"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1363"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364"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4</a:t>
            </a:r>
          </a:p>
        </p:txBody>
      </p:sp>
      <p:sp>
        <p:nvSpPr>
          <p:cNvPr id="1365"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366"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367"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1368"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69"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70"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71"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72"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73"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74"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solidFill>
                            <a:schemeClr val="accent5"/>
                          </a:solidFill>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75"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76"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77"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solidFill>
                            <a:schemeClr val="accent5"/>
                          </a:solidFill>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78"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79"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80"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81"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82"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383" name="用新调入的页替换最长时间没有访问的页面"/>
          <p:cNvSpPr/>
          <p:nvPr/>
        </p:nvSpPr>
        <p:spPr>
          <a:xfrm>
            <a:off x="8479848" y="1956971"/>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用新调入的页替换</a:t>
            </a:r>
            <a:r>
              <a:rPr b="1">
                <a:solidFill>
                  <a:schemeClr val="accent5"/>
                </a:solidFill>
                <a:latin typeface="Helvetica"/>
                <a:ea typeface="Helvetica"/>
                <a:cs typeface="Helvetica"/>
                <a:sym typeface="Helvetica"/>
              </a:rPr>
              <a:t>最长时间没有访问</a:t>
            </a:r>
            <a:r>
              <a:rPr b="1">
                <a:latin typeface="Helvetica"/>
                <a:ea typeface="Helvetica"/>
                <a:cs typeface="Helvetica"/>
                <a:sym typeface="Helvetica"/>
              </a:rPr>
              <a:t>的页面</a:t>
            </a:r>
          </a:p>
        </p:txBody>
      </p:sp>
      <p:graphicFrame>
        <p:nvGraphicFramePr>
          <p:cNvPr id="1384"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85"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386"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387"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388"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389" name="缺页…"/>
          <p:cNvSpPr/>
          <p:nvPr/>
        </p:nvSpPr>
        <p:spPr>
          <a:xfrm>
            <a:off x="399997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390" name="缺页…"/>
          <p:cNvSpPr/>
          <p:nvPr/>
        </p:nvSpPr>
        <p:spPr>
          <a:xfrm>
            <a:off x="5511699"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391" name="缺页…"/>
          <p:cNvSpPr/>
          <p:nvPr/>
        </p:nvSpPr>
        <p:spPr>
          <a:xfrm>
            <a:off x="8455076"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392" name="缺页…"/>
          <p:cNvSpPr/>
          <p:nvPr/>
        </p:nvSpPr>
        <p:spPr>
          <a:xfrm>
            <a:off x="115483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393" name="缺页…"/>
          <p:cNvSpPr/>
          <p:nvPr/>
        </p:nvSpPr>
        <p:spPr>
          <a:xfrm>
            <a:off x="130059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394" name="缺页…"/>
          <p:cNvSpPr/>
          <p:nvPr/>
        </p:nvSpPr>
        <p:spPr>
          <a:xfrm>
            <a:off x="1444060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395" name="缺页…"/>
          <p:cNvSpPr/>
          <p:nvPr/>
        </p:nvSpPr>
        <p:spPr>
          <a:xfrm>
            <a:off x="1594022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53" name="4.5.4.2最近最久未使用LRU置换算法"/>
          <p:cNvSpPr/>
          <p:nvPr/>
        </p:nvSpPr>
        <p:spPr>
          <a:xfrm>
            <a:off x="33917" y="10500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4.5.4.2最近最久未使用LRU置换算法</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99"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400"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401"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pic>
        <p:nvPicPr>
          <p:cNvPr id="1402" name="屏幕快照 2019-03-06 下午3.58.43.png" descr="屏幕快照 2019-03-06 下午3.58.43.png"/>
          <p:cNvPicPr>
            <a:picLocks noChangeAspect="1"/>
          </p:cNvPicPr>
          <p:nvPr/>
        </p:nvPicPr>
        <p:blipFill>
          <a:blip r:embed="rId2">
            <a:extLst/>
          </a:blip>
          <a:stretch>
            <a:fillRect/>
          </a:stretch>
        </p:blipFill>
        <p:spPr>
          <a:xfrm>
            <a:off x="20664963" y="581322"/>
            <a:ext cx="3044846" cy="1270001"/>
          </a:xfrm>
          <a:prstGeom prst="rect">
            <a:avLst/>
          </a:prstGeom>
          <a:ln w="12700">
            <a:miter lim="400000"/>
          </a:ln>
        </p:spPr>
      </p:pic>
      <p:sp>
        <p:nvSpPr>
          <p:cNvPr id="1403"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404" name="最近最久未使用LRU置换算法"/>
          <p:cNvSpPr/>
          <p:nvPr/>
        </p:nvSpPr>
        <p:spPr>
          <a:xfrm>
            <a:off x="1091561" y="404701"/>
            <a:ext cx="9769710"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最近最久未使用LRU置换算法</a:t>
            </a:r>
          </a:p>
        </p:txBody>
      </p:sp>
      <p:sp>
        <p:nvSpPr>
          <p:cNvPr id="1405"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1406"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407"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408"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1409"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410"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1411"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1412"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1413"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414"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1415"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416"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4</a:t>
            </a:r>
          </a:p>
        </p:txBody>
      </p:sp>
      <p:sp>
        <p:nvSpPr>
          <p:cNvPr id="1417"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418"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419"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1420"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21"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22"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23"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24"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25"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26"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solidFill>
                            <a:schemeClr val="accent5"/>
                          </a:solidFill>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27"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28"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29"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solidFill>
                            <a:schemeClr val="accent5"/>
                          </a:solidFill>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30"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solidFill>
                            <a:schemeClr val="accent5"/>
                          </a:solidFill>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31"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32"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33"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34"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435" name="用新调入的页替换最长时间没有访问的页面"/>
          <p:cNvSpPr/>
          <p:nvPr/>
        </p:nvSpPr>
        <p:spPr>
          <a:xfrm>
            <a:off x="8479848" y="1956971"/>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用新调入的页替换</a:t>
            </a:r>
            <a:r>
              <a:rPr b="1">
                <a:solidFill>
                  <a:schemeClr val="accent5"/>
                </a:solidFill>
                <a:latin typeface="Helvetica"/>
                <a:ea typeface="Helvetica"/>
                <a:cs typeface="Helvetica"/>
                <a:sym typeface="Helvetica"/>
              </a:rPr>
              <a:t>最长时间没有访问</a:t>
            </a:r>
            <a:r>
              <a:rPr b="1">
                <a:latin typeface="Helvetica"/>
                <a:ea typeface="Helvetica"/>
                <a:cs typeface="Helvetica"/>
                <a:sym typeface="Helvetica"/>
              </a:rPr>
              <a:t>的页面</a:t>
            </a:r>
          </a:p>
        </p:txBody>
      </p:sp>
      <p:graphicFrame>
        <p:nvGraphicFramePr>
          <p:cNvPr id="1436"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37"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38"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439"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440"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441" name="缺页…"/>
          <p:cNvSpPr/>
          <p:nvPr/>
        </p:nvSpPr>
        <p:spPr>
          <a:xfrm>
            <a:off x="399997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442" name="缺页…"/>
          <p:cNvSpPr/>
          <p:nvPr/>
        </p:nvSpPr>
        <p:spPr>
          <a:xfrm>
            <a:off x="5511699"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443" name="缺页…"/>
          <p:cNvSpPr/>
          <p:nvPr/>
        </p:nvSpPr>
        <p:spPr>
          <a:xfrm>
            <a:off x="8455076"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444" name="缺页…"/>
          <p:cNvSpPr/>
          <p:nvPr/>
        </p:nvSpPr>
        <p:spPr>
          <a:xfrm>
            <a:off x="115483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445" name="缺页…"/>
          <p:cNvSpPr/>
          <p:nvPr/>
        </p:nvSpPr>
        <p:spPr>
          <a:xfrm>
            <a:off x="130059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446" name="缺页…"/>
          <p:cNvSpPr/>
          <p:nvPr/>
        </p:nvSpPr>
        <p:spPr>
          <a:xfrm>
            <a:off x="1444060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447" name="缺页…"/>
          <p:cNvSpPr/>
          <p:nvPr/>
        </p:nvSpPr>
        <p:spPr>
          <a:xfrm>
            <a:off x="1594022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448" name="缺页…"/>
          <p:cNvSpPr/>
          <p:nvPr/>
        </p:nvSpPr>
        <p:spPr>
          <a:xfrm>
            <a:off x="2037882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54" name="4.5.4.2最近最久未使用LRU置换算法"/>
          <p:cNvSpPr/>
          <p:nvPr/>
        </p:nvSpPr>
        <p:spPr>
          <a:xfrm>
            <a:off x="33917" y="10500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4.5.4.2最近最久未使用LRU置换算法</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5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45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454"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pic>
        <p:nvPicPr>
          <p:cNvPr id="1455" name="屏幕快照 2019-03-06 下午3.58.43.png" descr="屏幕快照 2019-03-06 下午3.58.43.png"/>
          <p:cNvPicPr>
            <a:picLocks noChangeAspect="1"/>
          </p:cNvPicPr>
          <p:nvPr/>
        </p:nvPicPr>
        <p:blipFill>
          <a:blip r:embed="rId2">
            <a:extLst/>
          </a:blip>
          <a:stretch>
            <a:fillRect/>
          </a:stretch>
        </p:blipFill>
        <p:spPr>
          <a:xfrm>
            <a:off x="20664963" y="581322"/>
            <a:ext cx="3044846" cy="1270001"/>
          </a:xfrm>
          <a:prstGeom prst="rect">
            <a:avLst/>
          </a:prstGeom>
          <a:ln w="12700">
            <a:miter lim="400000"/>
          </a:ln>
        </p:spPr>
      </p:pic>
      <p:sp>
        <p:nvSpPr>
          <p:cNvPr id="1456"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457" name="最近最久未使用LRU置换算法"/>
          <p:cNvSpPr/>
          <p:nvPr/>
        </p:nvSpPr>
        <p:spPr>
          <a:xfrm>
            <a:off x="1091561" y="404701"/>
            <a:ext cx="9769710"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最近最久未使用LRU置换算法</a:t>
            </a:r>
          </a:p>
        </p:txBody>
      </p:sp>
      <p:sp>
        <p:nvSpPr>
          <p:cNvPr id="1458"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1459"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460"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461"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1462"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463"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1464"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1465"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1466"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467"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1468"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469"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4</a:t>
            </a:r>
          </a:p>
        </p:txBody>
      </p:sp>
      <p:sp>
        <p:nvSpPr>
          <p:cNvPr id="1470"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471"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472"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1473"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74"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75"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76"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77"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78"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79"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solidFill>
                            <a:schemeClr val="accent5"/>
                          </a:solidFill>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80"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81"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82"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solidFill>
                            <a:schemeClr val="accent5"/>
                          </a:solidFill>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83"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solidFill>
                            <a:schemeClr val="accent5"/>
                          </a:solidFill>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84"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85"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86"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87"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488" name="用新调入的页替换最长时间没有访问的页面"/>
          <p:cNvSpPr/>
          <p:nvPr/>
        </p:nvSpPr>
        <p:spPr>
          <a:xfrm>
            <a:off x="8479848" y="1956971"/>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用新调入的页替换</a:t>
            </a:r>
            <a:r>
              <a:rPr b="1">
                <a:solidFill>
                  <a:schemeClr val="accent5"/>
                </a:solidFill>
                <a:latin typeface="Helvetica"/>
                <a:ea typeface="Helvetica"/>
                <a:cs typeface="Helvetica"/>
                <a:sym typeface="Helvetica"/>
              </a:rPr>
              <a:t>最长时间没有访问</a:t>
            </a:r>
            <a:r>
              <a:rPr b="1">
                <a:latin typeface="Helvetica"/>
                <a:ea typeface="Helvetica"/>
                <a:cs typeface="Helvetica"/>
                <a:sym typeface="Helvetica"/>
              </a:rPr>
              <a:t>的页面</a:t>
            </a:r>
          </a:p>
        </p:txBody>
      </p:sp>
      <p:graphicFrame>
        <p:nvGraphicFramePr>
          <p:cNvPr id="1489"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90"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491"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492"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493"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494" name="缺页…"/>
          <p:cNvSpPr/>
          <p:nvPr/>
        </p:nvSpPr>
        <p:spPr>
          <a:xfrm>
            <a:off x="399997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495" name="缺页…"/>
          <p:cNvSpPr/>
          <p:nvPr/>
        </p:nvSpPr>
        <p:spPr>
          <a:xfrm>
            <a:off x="5511699"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496" name="缺页…"/>
          <p:cNvSpPr/>
          <p:nvPr/>
        </p:nvSpPr>
        <p:spPr>
          <a:xfrm>
            <a:off x="8455076"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497" name="缺页…"/>
          <p:cNvSpPr/>
          <p:nvPr/>
        </p:nvSpPr>
        <p:spPr>
          <a:xfrm>
            <a:off x="115483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498" name="缺页…"/>
          <p:cNvSpPr/>
          <p:nvPr/>
        </p:nvSpPr>
        <p:spPr>
          <a:xfrm>
            <a:off x="130059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499" name="缺页…"/>
          <p:cNvSpPr/>
          <p:nvPr/>
        </p:nvSpPr>
        <p:spPr>
          <a:xfrm>
            <a:off x="1444060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500" name="缺页…"/>
          <p:cNvSpPr/>
          <p:nvPr/>
        </p:nvSpPr>
        <p:spPr>
          <a:xfrm>
            <a:off x="1594022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501" name="缺页…"/>
          <p:cNvSpPr/>
          <p:nvPr/>
        </p:nvSpPr>
        <p:spPr>
          <a:xfrm>
            <a:off x="2037882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502" name="缺页率=缺页➗所有要访问的页"/>
          <p:cNvSpPr/>
          <p:nvPr/>
        </p:nvSpPr>
        <p:spPr>
          <a:xfrm>
            <a:off x="1041611" y="11107155"/>
            <a:ext cx="8398133"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缺页率</a:t>
            </a:r>
            <a:r>
              <a:rPr/>
              <a:t>=</a:t>
            </a:r>
            <a:r>
              <a:rPr smtClean="0"/>
              <a:t>缺页</a:t>
            </a:r>
            <a:r>
              <a:rPr lang="en-US" smtClean="0"/>
              <a:t>/</a:t>
            </a:r>
            <a:r>
              <a:rPr smtClean="0"/>
              <a:t>所有要访问的页</a:t>
            </a:r>
            <a:endParaRPr/>
          </a:p>
        </p:txBody>
      </p:sp>
      <p:sp>
        <p:nvSpPr>
          <p:cNvPr id="1503" name="产生多少次缺页中断？"/>
          <p:cNvSpPr/>
          <p:nvPr/>
        </p:nvSpPr>
        <p:spPr>
          <a:xfrm>
            <a:off x="1041611" y="10012151"/>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产生多少次缺页中断？</a:t>
            </a:r>
          </a:p>
        </p:txBody>
      </p:sp>
      <p:sp>
        <p:nvSpPr>
          <p:cNvPr id="1504" name="产生多少次页置换？"/>
          <p:cNvSpPr/>
          <p:nvPr/>
        </p:nvSpPr>
        <p:spPr>
          <a:xfrm>
            <a:off x="1041611" y="12086285"/>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产生多少次页置换？</a:t>
            </a:r>
          </a:p>
        </p:txBody>
      </p:sp>
      <p:sp>
        <p:nvSpPr>
          <p:cNvPr id="57" name="4.5.4.2最近最久未使用LRU置换算法"/>
          <p:cNvSpPr/>
          <p:nvPr/>
        </p:nvSpPr>
        <p:spPr>
          <a:xfrm>
            <a:off x="33917" y="10500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4.5.4.2最近最久未使用LRU置换算法</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0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50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510"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pic>
        <p:nvPicPr>
          <p:cNvPr id="1511" name="屏幕快照 2019-03-06 下午3.58.43.png" descr="屏幕快照 2019-03-06 下午3.58.43.png"/>
          <p:cNvPicPr>
            <a:picLocks noChangeAspect="1"/>
          </p:cNvPicPr>
          <p:nvPr/>
        </p:nvPicPr>
        <p:blipFill>
          <a:blip r:embed="rId2">
            <a:extLst/>
          </a:blip>
          <a:stretch>
            <a:fillRect/>
          </a:stretch>
        </p:blipFill>
        <p:spPr>
          <a:xfrm>
            <a:off x="20664963" y="581322"/>
            <a:ext cx="3044846" cy="1270001"/>
          </a:xfrm>
          <a:prstGeom prst="rect">
            <a:avLst/>
          </a:prstGeom>
          <a:ln w="12700">
            <a:miter lim="400000"/>
          </a:ln>
        </p:spPr>
      </p:pic>
      <p:sp>
        <p:nvSpPr>
          <p:cNvPr id="1512"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513" name="最近最久未使用LRU置换算法"/>
          <p:cNvSpPr/>
          <p:nvPr/>
        </p:nvSpPr>
        <p:spPr>
          <a:xfrm>
            <a:off x="1091561" y="404701"/>
            <a:ext cx="9769710"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最近最久未使用LRU置换算法</a:t>
            </a:r>
          </a:p>
        </p:txBody>
      </p:sp>
      <p:sp>
        <p:nvSpPr>
          <p:cNvPr id="1514"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1515"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516"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517"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1518"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519"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2</a:t>
            </a:r>
          </a:p>
        </p:txBody>
      </p:sp>
      <p:sp>
        <p:nvSpPr>
          <p:cNvPr id="1520"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1521"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0</a:t>
            </a:r>
          </a:p>
        </p:txBody>
      </p:sp>
      <p:sp>
        <p:nvSpPr>
          <p:cNvPr id="1522"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523"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3</a:t>
            </a:r>
          </a:p>
        </p:txBody>
      </p:sp>
      <p:sp>
        <p:nvSpPr>
          <p:cNvPr id="1524"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525"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4</a:t>
            </a:r>
          </a:p>
        </p:txBody>
      </p:sp>
      <p:sp>
        <p:nvSpPr>
          <p:cNvPr id="1526"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527"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528"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1529"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30"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31"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32"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33"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34"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35"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solidFill>
                            <a:schemeClr val="accent5"/>
                          </a:solidFill>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36"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37"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1800"/>
                      </a:pPr>
                      <a:r>
                        <a:rPr sz="4800" b="1">
                          <a:latin typeface="Helvetica"/>
                          <a:ea typeface="Helvetica"/>
                          <a:cs typeface="Helvetica"/>
                          <a:sym typeface="Helvetica"/>
                        </a:rPr>
                        <a:t>4</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solidFill>
                            <a:schemeClr val="accent5"/>
                          </a:solidFill>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38"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solidFill>
                            <a:schemeClr val="accent5"/>
                          </a:solidFill>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39"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1800"/>
                      </a:pPr>
                      <a:r>
                        <a:rPr sz="4800" b="1">
                          <a:solidFill>
                            <a:schemeClr val="accent5"/>
                          </a:solidFill>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1800"/>
                      </a:pPr>
                      <a:r>
                        <a:rPr sz="4800" b="1">
                          <a:latin typeface="Helvetica"/>
                          <a:ea typeface="Helvetica"/>
                          <a:cs typeface="Helvetica"/>
                          <a:sym typeface="Helvetica"/>
                        </a:rPr>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40"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41"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42"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43"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544" name="用新调入的页替换最长时间没有访问的页面"/>
          <p:cNvSpPr/>
          <p:nvPr/>
        </p:nvSpPr>
        <p:spPr>
          <a:xfrm>
            <a:off x="8479848" y="1956971"/>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用新调入的页替换</a:t>
            </a:r>
            <a:r>
              <a:rPr b="1">
                <a:solidFill>
                  <a:schemeClr val="accent5"/>
                </a:solidFill>
                <a:latin typeface="Helvetica"/>
                <a:ea typeface="Helvetica"/>
                <a:cs typeface="Helvetica"/>
                <a:sym typeface="Helvetica"/>
              </a:rPr>
              <a:t>最长时间没有访问</a:t>
            </a:r>
            <a:r>
              <a:rPr b="1">
                <a:latin typeface="Helvetica"/>
                <a:ea typeface="Helvetica"/>
                <a:cs typeface="Helvetica"/>
                <a:sym typeface="Helvetica"/>
              </a:rPr>
              <a:t>的页面</a:t>
            </a:r>
          </a:p>
        </p:txBody>
      </p:sp>
      <p:graphicFrame>
        <p:nvGraphicFramePr>
          <p:cNvPr id="1545"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46"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47"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1800"/>
                      </a:pPr>
                      <a:r>
                        <a:rPr sz="4800" b="1">
                          <a:latin typeface="Helvetica"/>
                          <a:ea typeface="Helvetica"/>
                          <a:cs typeface="Helvetica"/>
                          <a:sym typeface="Helvetica"/>
                        </a:rPr>
                        <a:t>7</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1800"/>
                      </a:pPr>
                      <a:r>
                        <a:rPr sz="4800" b="1">
                          <a:latin typeface="Helvetica"/>
                          <a:ea typeface="Helvetica"/>
                          <a:cs typeface="Helvetica"/>
                          <a:sym typeface="Helvetica"/>
                        </a:rPr>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548" name="缺页…"/>
          <p:cNvSpPr/>
          <p:nvPr/>
        </p:nvSpPr>
        <p:spPr>
          <a:xfrm>
            <a:off x="129054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549" name="缺页…"/>
          <p:cNvSpPr/>
          <p:nvPr/>
        </p:nvSpPr>
        <p:spPr>
          <a:xfrm>
            <a:off x="2636570"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550" name="缺页…"/>
          <p:cNvSpPr/>
          <p:nvPr/>
        </p:nvSpPr>
        <p:spPr>
          <a:xfrm>
            <a:off x="399997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551" name="缺页…"/>
          <p:cNvSpPr/>
          <p:nvPr/>
        </p:nvSpPr>
        <p:spPr>
          <a:xfrm>
            <a:off x="5511699"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552" name="缺页…"/>
          <p:cNvSpPr/>
          <p:nvPr/>
        </p:nvSpPr>
        <p:spPr>
          <a:xfrm>
            <a:off x="8455076"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553" name="缺页…"/>
          <p:cNvSpPr/>
          <p:nvPr/>
        </p:nvSpPr>
        <p:spPr>
          <a:xfrm>
            <a:off x="115483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554" name="缺页…"/>
          <p:cNvSpPr/>
          <p:nvPr/>
        </p:nvSpPr>
        <p:spPr>
          <a:xfrm>
            <a:off x="13005961"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555" name="缺页…"/>
          <p:cNvSpPr/>
          <p:nvPr/>
        </p:nvSpPr>
        <p:spPr>
          <a:xfrm>
            <a:off x="1444060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556" name="缺页…"/>
          <p:cNvSpPr/>
          <p:nvPr/>
        </p:nvSpPr>
        <p:spPr>
          <a:xfrm>
            <a:off x="15940223"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557" name="缺页…"/>
          <p:cNvSpPr/>
          <p:nvPr/>
        </p:nvSpPr>
        <p:spPr>
          <a:xfrm>
            <a:off x="20378827" y="2749876"/>
            <a:ext cx="1416178" cy="1541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t>缺页</a:t>
            </a:r>
          </a:p>
          <a:p>
            <a:pPr>
              <a:lnSpc>
                <a:spcPct val="80000"/>
              </a:lnSpc>
              <a:defRPr sz="4500"/>
            </a:pPr>
            <a:r>
              <a:t>中断</a:t>
            </a:r>
          </a:p>
        </p:txBody>
      </p:sp>
      <p:sp>
        <p:nvSpPr>
          <p:cNvPr id="1558" name="缺页率=缺页➗所有要访问的页=10➗15=66.67%"/>
          <p:cNvSpPr/>
          <p:nvPr/>
        </p:nvSpPr>
        <p:spPr>
          <a:xfrm>
            <a:off x="1091561" y="11119512"/>
            <a:ext cx="13160654"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缺页率</a:t>
            </a:r>
            <a:r>
              <a:rPr/>
              <a:t>=</a:t>
            </a:r>
            <a:r>
              <a:rPr smtClean="0"/>
              <a:t>缺页</a:t>
            </a:r>
            <a:r>
              <a:rPr lang="en-US" smtClean="0"/>
              <a:t>/</a:t>
            </a:r>
            <a:r>
              <a:rPr smtClean="0"/>
              <a:t>所有要访问的页</a:t>
            </a:r>
            <a:r>
              <a:rPr/>
              <a:t>=</a:t>
            </a:r>
            <a:r>
              <a:rPr smtClean="0"/>
              <a:t>10</a:t>
            </a:r>
            <a:r>
              <a:rPr lang="en-US" smtClean="0"/>
              <a:t>/</a:t>
            </a:r>
            <a:r>
              <a:rPr smtClean="0"/>
              <a:t>15=66.67</a:t>
            </a:r>
            <a:r>
              <a:t>%</a:t>
            </a:r>
          </a:p>
        </p:txBody>
      </p:sp>
      <p:sp>
        <p:nvSpPr>
          <p:cNvPr id="1559" name="产生多少次缺页中断？"/>
          <p:cNvSpPr/>
          <p:nvPr/>
        </p:nvSpPr>
        <p:spPr>
          <a:xfrm>
            <a:off x="1041611" y="10012151"/>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产生多少次缺页中断？</a:t>
            </a:r>
          </a:p>
        </p:txBody>
      </p:sp>
      <p:sp>
        <p:nvSpPr>
          <p:cNvPr id="1560" name="产生多少次页置换？"/>
          <p:cNvSpPr/>
          <p:nvPr/>
        </p:nvSpPr>
        <p:spPr>
          <a:xfrm>
            <a:off x="1041611" y="12086285"/>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产生多少次页置换？</a:t>
            </a:r>
          </a:p>
        </p:txBody>
      </p:sp>
      <p:sp>
        <p:nvSpPr>
          <p:cNvPr id="1561" name="10次"/>
          <p:cNvSpPr/>
          <p:nvPr/>
        </p:nvSpPr>
        <p:spPr>
          <a:xfrm>
            <a:off x="7231645" y="10012151"/>
            <a:ext cx="145561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b="1">
                <a:solidFill>
                  <a:schemeClr val="accent5"/>
                </a:solidFill>
                <a:latin typeface="Helvetica"/>
                <a:ea typeface="Helvetica"/>
                <a:cs typeface="Helvetica"/>
                <a:sym typeface="Helvetica"/>
              </a:defRPr>
            </a:lvl1pPr>
          </a:lstStyle>
          <a:p>
            <a:r>
              <a:t>10次</a:t>
            </a:r>
          </a:p>
        </p:txBody>
      </p:sp>
      <p:sp>
        <p:nvSpPr>
          <p:cNvPr id="1562" name="7次"/>
          <p:cNvSpPr/>
          <p:nvPr/>
        </p:nvSpPr>
        <p:spPr>
          <a:xfrm>
            <a:off x="7040443" y="12077925"/>
            <a:ext cx="1102457"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b="1">
                <a:solidFill>
                  <a:schemeClr val="accent5"/>
                </a:solidFill>
                <a:latin typeface="Helvetica"/>
                <a:ea typeface="Helvetica"/>
                <a:cs typeface="Helvetica"/>
                <a:sym typeface="Helvetica"/>
              </a:defRPr>
            </a:lvl1pPr>
          </a:lstStyle>
          <a:p>
            <a:r>
              <a:t>7次</a:t>
            </a:r>
          </a:p>
        </p:txBody>
      </p:sp>
      <p:sp>
        <p:nvSpPr>
          <p:cNvPr id="59" name="4.5.4.2最近最久未使用LRU置换算法"/>
          <p:cNvSpPr/>
          <p:nvPr/>
        </p:nvSpPr>
        <p:spPr>
          <a:xfrm>
            <a:off x="33917" y="10500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4.5.4.2最近最久未使用LRU置换算法</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4.5.4.1 最佳置换算法和先进先出置换算法"/>
          <p:cNvSpPr/>
          <p:nvPr/>
        </p:nvSpPr>
        <p:spPr>
          <a:xfrm>
            <a:off x="33917" y="37920"/>
            <a:ext cx="887422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a:solidFill>
                  <a:schemeClr val="bg2"/>
                </a:solidFill>
              </a:rPr>
              <a:t>4.5.4.1 最佳置换算法和先进先出置换算法</a:t>
            </a:r>
          </a:p>
        </p:txBody>
      </p:sp>
      <p:sp>
        <p:nvSpPr>
          <p:cNvPr id="12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2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24"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25" name="先进先出置换算法FIFO"/>
          <p:cNvSpPr/>
          <p:nvPr/>
        </p:nvSpPr>
        <p:spPr>
          <a:xfrm>
            <a:off x="1091561" y="404701"/>
            <a:ext cx="745641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rPr lang="zh-CN" altLang="en-US" dirty="0" smtClean="0"/>
              <a:t>最佳</a:t>
            </a:r>
            <a:r>
              <a:rPr dirty="0" smtClean="0"/>
              <a:t>置换算法</a:t>
            </a:r>
            <a:r>
              <a:rPr lang="en-US" altLang="zh-CN" dirty="0" smtClean="0"/>
              <a:t>ORA</a:t>
            </a:r>
            <a:endParaRPr dirty="0"/>
          </a:p>
        </p:txBody>
      </p:sp>
      <p:sp>
        <p:nvSpPr>
          <p:cNvPr id="126" name="假定系统为某进程分配了3个页框，并考虑有以下的页访问序列："/>
          <p:cNvSpPr/>
          <p:nvPr/>
        </p:nvSpPr>
        <p:spPr>
          <a:xfrm>
            <a:off x="894479" y="2045077"/>
            <a:ext cx="18625292"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dirty="0" smtClean="0"/>
              <a:t>假定系统为某进程分配了</a:t>
            </a:r>
            <a:r>
              <a:rPr dirty="0"/>
              <a:t>3个页框，并考虑有以下的页访问序列：</a:t>
            </a:r>
          </a:p>
        </p:txBody>
      </p:sp>
      <p:sp>
        <p:nvSpPr>
          <p:cNvPr id="127" name="7，0，1，2，0，3，0，4，2，3，0，3，2，1，2"/>
          <p:cNvSpPr/>
          <p:nvPr/>
        </p:nvSpPr>
        <p:spPr>
          <a:xfrm>
            <a:off x="1242569" y="3145430"/>
            <a:ext cx="14417408"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dirty="0" smtClean="0"/>
              <a:t>7，0，1，2，0，3，0，4，2，3，0，3，</a:t>
            </a:r>
            <a:r>
              <a:rPr lang="en-US" altLang="zh-CN" dirty="0" smtClean="0"/>
              <a:t>1</a:t>
            </a:r>
            <a:r>
              <a:rPr dirty="0" smtClean="0"/>
              <a:t>，</a:t>
            </a:r>
            <a:r>
              <a:rPr lang="en-US" altLang="zh-CN" dirty="0" smtClean="0"/>
              <a:t>0</a:t>
            </a:r>
            <a:r>
              <a:rPr dirty="0" smtClean="0"/>
              <a:t>，2</a:t>
            </a:r>
            <a:endParaRPr dirty="0"/>
          </a:p>
        </p:txBody>
      </p:sp>
      <p:sp>
        <p:nvSpPr>
          <p:cNvPr id="128" name="画出采用先进先出置换算法时的置换图"/>
          <p:cNvSpPr/>
          <p:nvPr/>
        </p:nvSpPr>
        <p:spPr>
          <a:xfrm>
            <a:off x="1809670" y="4242507"/>
            <a:ext cx="9720610"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dirty="0" smtClean="0"/>
              <a:t>画出采用</a:t>
            </a:r>
            <a:r>
              <a:rPr lang="zh-CN" altLang="en-US" b="1" dirty="0" smtClean="0">
                <a:latin typeface="Helvetica"/>
                <a:ea typeface="Helvetica"/>
                <a:cs typeface="Helvetica"/>
                <a:sym typeface="Helvetica"/>
              </a:rPr>
              <a:t>最佳</a:t>
            </a:r>
            <a:r>
              <a:rPr b="1" dirty="0" smtClean="0">
                <a:latin typeface="Helvetica"/>
                <a:ea typeface="Helvetica"/>
                <a:cs typeface="Helvetica"/>
                <a:sym typeface="Helvetica"/>
              </a:rPr>
              <a:t>置换算法</a:t>
            </a:r>
            <a:r>
              <a:rPr dirty="0" smtClean="0"/>
              <a:t>时的置换图</a:t>
            </a:r>
            <a:endParaRPr dirty="0"/>
          </a:p>
        </p:txBody>
      </p:sp>
      <p:graphicFrame>
        <p:nvGraphicFramePr>
          <p:cNvPr id="129" name="表格"/>
          <p:cNvGraphicFramePr/>
          <p:nvPr/>
        </p:nvGraphicFramePr>
        <p:xfrm>
          <a:off x="1889471" y="5849338"/>
          <a:ext cx="1293343" cy="2885943"/>
        </p:xfrm>
        <a:graphic>
          <a:graphicData uri="http://schemas.openxmlformats.org/drawingml/2006/table">
            <a:tbl>
              <a:tblPr>
                <a:tableStyleId>{2708684C-4D16-4618-839F-0558EEFCDFE6}</a:tableStyleId>
              </a:tblPr>
              <a:tblGrid>
                <a:gridCol w="1293343"/>
              </a:tblGrid>
              <a:tr h="961981">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961981">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961981">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30" name="页框"/>
          <p:cNvSpPr/>
          <p:nvPr/>
        </p:nvSpPr>
        <p:spPr>
          <a:xfrm>
            <a:off x="1618843" y="9057815"/>
            <a:ext cx="1834600" cy="695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400" b="1">
                <a:latin typeface="Helvetica"/>
                <a:ea typeface="Helvetica"/>
                <a:cs typeface="Helvetica"/>
                <a:sym typeface="Helvetica"/>
              </a:defRPr>
            </a:lvl1pPr>
          </a:lstStyle>
          <a:p>
            <a:pPr defTabSz="914400"/>
            <a:r>
              <a:t>页框</a:t>
            </a:r>
          </a:p>
        </p:txBody>
      </p:sp>
      <p:pic>
        <p:nvPicPr>
          <p:cNvPr id="132" name="屏幕快照 2019-03-06 下午3.58.43.png" descr="屏幕快照 2019-03-06 下午3.58.43.png"/>
          <p:cNvPicPr>
            <a:picLocks noChangeAspect="1"/>
          </p:cNvPicPr>
          <p:nvPr/>
        </p:nvPicPr>
        <p:blipFill>
          <a:blip r:embed="rId3">
            <a:extLst/>
          </a:blip>
          <a:stretch>
            <a:fillRect/>
          </a:stretch>
        </p:blipFill>
        <p:spPr>
          <a:xfrm>
            <a:off x="20664963" y="581322"/>
            <a:ext cx="3044846" cy="1270001"/>
          </a:xfrm>
          <a:prstGeom prst="rect">
            <a:avLst/>
          </a:prstGeom>
          <a:ln w="12700">
            <a:miter lim="400000"/>
          </a:ln>
        </p:spPr>
      </p:pic>
      <p:sp>
        <p:nvSpPr>
          <p:cNvPr id="133"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Tree>
    <p:extLst>
      <p:ext uri="{BB962C8B-B14F-4D97-AF65-F5344CB8AC3E}">
        <p14:creationId xmlns:p14="http://schemas.microsoft.com/office/powerpoint/2010/main" val="130994334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第四章…"/>
          <p:cNvSpPr/>
          <p:nvPr/>
        </p:nvSpPr>
        <p:spPr>
          <a:xfrm>
            <a:off x="8659812" y="4886642"/>
            <a:ext cx="7064376" cy="394271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lnSpc>
                <a:spcPct val="120000"/>
              </a:lnSpc>
              <a:defRPr sz="13600" b="1">
                <a:latin typeface="华文细黑"/>
                <a:ea typeface="华文细黑"/>
                <a:cs typeface="华文细黑"/>
                <a:sym typeface="华文细黑"/>
              </a:defRPr>
            </a:pPr>
            <a:r>
              <a:t>第四章</a:t>
            </a:r>
          </a:p>
          <a:p>
            <a:pPr defTabSz="821531">
              <a:lnSpc>
                <a:spcPct val="120000"/>
              </a:lnSpc>
              <a:defRPr sz="13600" b="1">
                <a:latin typeface="华文细黑"/>
                <a:ea typeface="华文细黑"/>
                <a:cs typeface="华文细黑"/>
                <a:sym typeface="华文细黑"/>
              </a:defRPr>
            </a:pPr>
            <a:r>
              <a:t>内存管理</a:t>
            </a:r>
          </a:p>
        </p:txBody>
      </p:sp>
      <p:sp>
        <p:nvSpPr>
          <p:cNvPr id="6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38"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39" name="4.5.4.1 最佳置换算法和先进先出置换算法"/>
          <p:cNvSpPr/>
          <p:nvPr/>
        </p:nvSpPr>
        <p:spPr>
          <a:xfrm>
            <a:off x="33917" y="1356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4.5.4.1 最佳置换算法和先进先出置换算法</a:t>
            </a:r>
          </a:p>
        </p:txBody>
      </p:sp>
      <p:sp>
        <p:nvSpPr>
          <p:cNvPr id="140"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71" name="队首是最先进来的，要被替换"/>
          <p:cNvSpPr/>
          <p:nvPr/>
        </p:nvSpPr>
        <p:spPr>
          <a:xfrm>
            <a:off x="11474151" y="1188006"/>
            <a:ext cx="11286368" cy="164147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r>
              <a:rPr lang="zh-CN" altLang="en-US" dirty="0" smtClean="0"/>
              <a:t>用</a:t>
            </a:r>
            <a:r>
              <a:rPr lang="zh-CN" altLang="en-US" dirty="0" smtClean="0">
                <a:solidFill>
                  <a:srgbClr val="FF0000"/>
                </a:solidFill>
              </a:rPr>
              <a:t>以后永远不会被访问</a:t>
            </a:r>
            <a:r>
              <a:rPr lang="zh-CN" altLang="en-US" dirty="0" smtClean="0"/>
              <a:t>的页或者在</a:t>
            </a:r>
            <a:r>
              <a:rPr lang="zh-CN" altLang="en-US" dirty="0" smtClean="0">
                <a:solidFill>
                  <a:srgbClr val="FF0000"/>
                </a:solidFill>
              </a:rPr>
              <a:t>未来最长时间内不会被访问</a:t>
            </a:r>
            <a:r>
              <a:rPr lang="zh-CN" altLang="en-US" dirty="0" smtClean="0"/>
              <a:t>的页作为换出页</a:t>
            </a:r>
            <a:endParaRPr b="1" dirty="0">
              <a:solidFill>
                <a:schemeClr val="accent5"/>
              </a:solidFill>
              <a:latin typeface="Helvetica"/>
              <a:ea typeface="Helvetica"/>
              <a:cs typeface="Helvetica"/>
              <a:sym typeface="Helvetica"/>
            </a:endParaRPr>
          </a:p>
        </p:txBody>
      </p:sp>
      <p:sp>
        <p:nvSpPr>
          <p:cNvPr id="40" name="先进先出置换算法FIFO"/>
          <p:cNvSpPr/>
          <p:nvPr/>
        </p:nvSpPr>
        <p:spPr>
          <a:xfrm>
            <a:off x="1091561" y="404701"/>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rPr lang="zh-CN" altLang="en-US" dirty="0" smtClean="0"/>
              <a:t>最佳</a:t>
            </a:r>
            <a:r>
              <a:rPr dirty="0" smtClean="0"/>
              <a:t>置换算法</a:t>
            </a:r>
            <a:r>
              <a:rPr lang="en-US" altLang="zh-CN" dirty="0" smtClean="0"/>
              <a:t>ORA</a:t>
            </a:r>
            <a:endParaRPr dirty="0"/>
          </a:p>
        </p:txBody>
      </p:sp>
      <p:sp>
        <p:nvSpPr>
          <p:cNvPr id="41" name="7"/>
          <p:cNvSpPr/>
          <p:nvPr/>
        </p:nvSpPr>
        <p:spPr>
          <a:xfrm>
            <a:off x="1123050" y="4025680"/>
            <a:ext cx="348807"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7</a:t>
            </a:r>
          </a:p>
        </p:txBody>
      </p:sp>
      <p:sp>
        <p:nvSpPr>
          <p:cNvPr id="42" name="0"/>
          <p:cNvSpPr/>
          <p:nvPr/>
        </p:nvSpPr>
        <p:spPr>
          <a:xfrm>
            <a:off x="2521387"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0</a:t>
            </a:r>
          </a:p>
        </p:txBody>
      </p:sp>
      <p:sp>
        <p:nvSpPr>
          <p:cNvPr id="43" name="1"/>
          <p:cNvSpPr/>
          <p:nvPr/>
        </p:nvSpPr>
        <p:spPr>
          <a:xfrm>
            <a:off x="3919724"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1</a:t>
            </a:r>
          </a:p>
        </p:txBody>
      </p:sp>
      <p:sp>
        <p:nvSpPr>
          <p:cNvPr id="44" name="2"/>
          <p:cNvSpPr/>
          <p:nvPr/>
        </p:nvSpPr>
        <p:spPr>
          <a:xfrm>
            <a:off x="5588199"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2</a:t>
            </a:r>
          </a:p>
        </p:txBody>
      </p:sp>
      <p:sp>
        <p:nvSpPr>
          <p:cNvPr id="45" name="0"/>
          <p:cNvSpPr/>
          <p:nvPr/>
        </p:nvSpPr>
        <p:spPr>
          <a:xfrm>
            <a:off x="7045799"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0</a:t>
            </a:r>
          </a:p>
        </p:txBody>
      </p:sp>
      <p:sp>
        <p:nvSpPr>
          <p:cNvPr id="46" name="2"/>
          <p:cNvSpPr/>
          <p:nvPr/>
        </p:nvSpPr>
        <p:spPr>
          <a:xfrm>
            <a:off x="12977023"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2</a:t>
            </a:r>
          </a:p>
        </p:txBody>
      </p:sp>
      <p:sp>
        <p:nvSpPr>
          <p:cNvPr id="47" name="3"/>
          <p:cNvSpPr/>
          <p:nvPr/>
        </p:nvSpPr>
        <p:spPr>
          <a:xfrm>
            <a:off x="14330891" y="4025680"/>
            <a:ext cx="348807"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3</a:t>
            </a:r>
          </a:p>
        </p:txBody>
      </p:sp>
      <p:sp>
        <p:nvSpPr>
          <p:cNvPr id="48" name="0"/>
          <p:cNvSpPr/>
          <p:nvPr/>
        </p:nvSpPr>
        <p:spPr>
          <a:xfrm>
            <a:off x="15901339"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0</a:t>
            </a:r>
          </a:p>
        </p:txBody>
      </p:sp>
      <p:sp>
        <p:nvSpPr>
          <p:cNvPr id="49" name="3"/>
          <p:cNvSpPr/>
          <p:nvPr/>
        </p:nvSpPr>
        <p:spPr>
          <a:xfrm>
            <a:off x="17380777"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3</a:t>
            </a:r>
          </a:p>
        </p:txBody>
      </p:sp>
      <p:sp>
        <p:nvSpPr>
          <p:cNvPr id="50" name="3"/>
          <p:cNvSpPr/>
          <p:nvPr/>
        </p:nvSpPr>
        <p:spPr>
          <a:xfrm>
            <a:off x="8417636"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3</a:t>
            </a:r>
          </a:p>
        </p:txBody>
      </p:sp>
      <p:sp>
        <p:nvSpPr>
          <p:cNvPr id="51" name="0"/>
          <p:cNvSpPr/>
          <p:nvPr/>
        </p:nvSpPr>
        <p:spPr>
          <a:xfrm>
            <a:off x="9959545"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0</a:t>
            </a:r>
          </a:p>
        </p:txBody>
      </p:sp>
      <p:sp>
        <p:nvSpPr>
          <p:cNvPr id="52" name="4"/>
          <p:cNvSpPr/>
          <p:nvPr/>
        </p:nvSpPr>
        <p:spPr>
          <a:xfrm>
            <a:off x="11519423"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4</a:t>
            </a:r>
          </a:p>
        </p:txBody>
      </p:sp>
      <p:sp>
        <p:nvSpPr>
          <p:cNvPr id="53" name="2"/>
          <p:cNvSpPr/>
          <p:nvPr/>
        </p:nvSpPr>
        <p:spPr>
          <a:xfrm>
            <a:off x="18845550"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rPr lang="en-US" altLang="zh-CN" dirty="0" smtClean="0"/>
              <a:t>1</a:t>
            </a:r>
            <a:endParaRPr dirty="0"/>
          </a:p>
        </p:txBody>
      </p:sp>
      <p:sp>
        <p:nvSpPr>
          <p:cNvPr id="54" name="1"/>
          <p:cNvSpPr/>
          <p:nvPr/>
        </p:nvSpPr>
        <p:spPr>
          <a:xfrm>
            <a:off x="20309919"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rPr lang="en-US" altLang="zh-CN" dirty="0" smtClean="0"/>
              <a:t>0</a:t>
            </a:r>
            <a:endParaRPr dirty="0"/>
          </a:p>
        </p:txBody>
      </p:sp>
      <p:sp>
        <p:nvSpPr>
          <p:cNvPr id="55" name="2"/>
          <p:cNvSpPr/>
          <p:nvPr/>
        </p:nvSpPr>
        <p:spPr>
          <a:xfrm>
            <a:off x="21789762"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56" name="表格"/>
          <p:cNvGraphicFramePr/>
          <p:nvPr>
            <p:extLst/>
          </p:nvPr>
        </p:nvGraphicFramePr>
        <p:xfrm>
          <a:off x="616882" y="5285982"/>
          <a:ext cx="1104191" cy="4564932"/>
        </p:xfrm>
        <a:graphic>
          <a:graphicData uri="http://schemas.openxmlformats.org/drawingml/2006/table">
            <a:tbl>
              <a:tblPr>
                <a:tableStyleId>{2708684C-4D16-4618-839F-0558EEFCDFE6}</a:tableStyleId>
              </a:tblPr>
              <a:tblGrid>
                <a:gridCol w="1104191"/>
              </a:tblGrid>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7" name="表格"/>
          <p:cNvGraphicFramePr/>
          <p:nvPr>
            <p:extLst/>
          </p:nvPr>
        </p:nvGraphicFramePr>
        <p:xfrm>
          <a:off x="2090891" y="5285982"/>
          <a:ext cx="1094983" cy="4564932"/>
        </p:xfrm>
        <a:graphic>
          <a:graphicData uri="http://schemas.openxmlformats.org/drawingml/2006/table">
            <a:tbl>
              <a:tblPr>
                <a:tableStyleId>{2708684C-4D16-4618-839F-0558EEFCDFE6}</a:tableStyleId>
              </a:tblPr>
              <a:tblGrid>
                <a:gridCol w="1094983"/>
              </a:tblGrid>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8" name="表格"/>
          <p:cNvGraphicFramePr/>
          <p:nvPr>
            <p:extLst/>
          </p:nvPr>
        </p:nvGraphicFramePr>
        <p:xfrm>
          <a:off x="3558839" y="5285982"/>
          <a:ext cx="1104191" cy="4564932"/>
        </p:xfrm>
        <a:graphic>
          <a:graphicData uri="http://schemas.openxmlformats.org/drawingml/2006/table">
            <a:tbl>
              <a:tblPr>
                <a:tableStyleId>{2708684C-4D16-4618-839F-0558EEFCDFE6}</a:tableStyleId>
              </a:tblPr>
              <a:tblGrid>
                <a:gridCol w="1104191"/>
              </a:tblGrid>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9" name="表格"/>
          <p:cNvGraphicFramePr/>
          <p:nvPr>
            <p:extLst/>
          </p:nvPr>
        </p:nvGraphicFramePr>
        <p:xfrm>
          <a:off x="5044767" y="5285982"/>
          <a:ext cx="1104191" cy="4564932"/>
        </p:xfrm>
        <a:graphic>
          <a:graphicData uri="http://schemas.openxmlformats.org/drawingml/2006/table">
            <a:tbl>
              <a:tblPr>
                <a:tableStyleId>{2708684C-4D16-4618-839F-0558EEFCDFE6}</a:tableStyleId>
              </a:tblPr>
              <a:tblGrid>
                <a:gridCol w="1104191"/>
              </a:tblGrid>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0" name="表格"/>
          <p:cNvGraphicFramePr/>
          <p:nvPr>
            <p:extLst/>
          </p:nvPr>
        </p:nvGraphicFramePr>
        <p:xfrm>
          <a:off x="8010984" y="5285982"/>
          <a:ext cx="1104191" cy="4564932"/>
        </p:xfrm>
        <a:graphic>
          <a:graphicData uri="http://schemas.openxmlformats.org/drawingml/2006/table">
            <a:tbl>
              <a:tblPr>
                <a:tableStyleId>{2708684C-4D16-4618-839F-0558EEFCDFE6}</a:tableStyleId>
              </a:tblPr>
              <a:tblGrid>
                <a:gridCol w="1104191"/>
              </a:tblGrid>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1" name="表格"/>
          <p:cNvGraphicFramePr/>
          <p:nvPr>
            <p:extLst/>
          </p:nvPr>
        </p:nvGraphicFramePr>
        <p:xfrm>
          <a:off x="9496913" y="5298322"/>
          <a:ext cx="1094983" cy="4540251"/>
        </p:xfrm>
        <a:graphic>
          <a:graphicData uri="http://schemas.openxmlformats.org/drawingml/2006/table">
            <a:tbl>
              <a:tblPr>
                <a:tableStyleId>{2708684C-4D16-4618-839F-0558EEFCDFE6}</a:tableStyleId>
              </a:tblPr>
              <a:tblGrid>
                <a:gridCol w="1094983"/>
              </a:tblGrid>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2" name="表格"/>
          <p:cNvGraphicFramePr/>
          <p:nvPr>
            <p:extLst/>
          </p:nvPr>
        </p:nvGraphicFramePr>
        <p:xfrm>
          <a:off x="10970851" y="5298322"/>
          <a:ext cx="1104191" cy="4540251"/>
        </p:xfrm>
        <a:graphic>
          <a:graphicData uri="http://schemas.openxmlformats.org/drawingml/2006/table">
            <a:tbl>
              <a:tblPr>
                <a:tableStyleId>{2708684C-4D16-4618-839F-0558EEFCDFE6}</a:tableStyleId>
              </a:tblPr>
              <a:tblGrid>
                <a:gridCol w="1104191"/>
              </a:tblGrid>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3" name="表格"/>
          <p:cNvGraphicFramePr/>
          <p:nvPr>
            <p:extLst/>
          </p:nvPr>
        </p:nvGraphicFramePr>
        <p:xfrm>
          <a:off x="12433433" y="5298322"/>
          <a:ext cx="1104191" cy="4540251"/>
        </p:xfrm>
        <a:graphic>
          <a:graphicData uri="http://schemas.openxmlformats.org/drawingml/2006/table">
            <a:tbl>
              <a:tblPr>
                <a:tableStyleId>{2708684C-4D16-4618-839F-0558EEFCDFE6}</a:tableStyleId>
              </a:tblPr>
              <a:tblGrid>
                <a:gridCol w="1104191"/>
              </a:tblGrid>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4" name="表格"/>
          <p:cNvGraphicFramePr/>
          <p:nvPr>
            <p:extLst/>
          </p:nvPr>
        </p:nvGraphicFramePr>
        <p:xfrm>
          <a:off x="13911667" y="5298322"/>
          <a:ext cx="1094983" cy="4540251"/>
        </p:xfrm>
        <a:graphic>
          <a:graphicData uri="http://schemas.openxmlformats.org/drawingml/2006/table">
            <a:tbl>
              <a:tblPr>
                <a:tableStyleId>{2708684C-4D16-4618-839F-0558EEFCDFE6}</a:tableStyleId>
              </a:tblPr>
              <a:tblGrid>
                <a:gridCol w="1094983"/>
              </a:tblGrid>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5" name="表格"/>
          <p:cNvGraphicFramePr/>
          <p:nvPr>
            <p:extLst/>
          </p:nvPr>
        </p:nvGraphicFramePr>
        <p:xfrm>
          <a:off x="15395170" y="5298322"/>
          <a:ext cx="1104191" cy="4540251"/>
        </p:xfrm>
        <a:graphic>
          <a:graphicData uri="http://schemas.openxmlformats.org/drawingml/2006/table">
            <a:tbl>
              <a:tblPr>
                <a:tableStyleId>{2708684C-4D16-4618-839F-0558EEFCDFE6}</a:tableStyleId>
              </a:tblPr>
              <a:tblGrid>
                <a:gridCol w="1104191"/>
              </a:tblGrid>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6" name="表格"/>
          <p:cNvGraphicFramePr/>
          <p:nvPr>
            <p:extLst/>
          </p:nvPr>
        </p:nvGraphicFramePr>
        <p:xfrm>
          <a:off x="19803751" y="5298322"/>
          <a:ext cx="1104191" cy="4540251"/>
        </p:xfrm>
        <a:graphic>
          <a:graphicData uri="http://schemas.openxmlformats.org/drawingml/2006/table">
            <a:tbl>
              <a:tblPr>
                <a:tableStyleId>{2708684C-4D16-4618-839F-0558EEFCDFE6}</a:tableStyleId>
              </a:tblPr>
              <a:tblGrid>
                <a:gridCol w="1104191"/>
              </a:tblGrid>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7" name="表格"/>
          <p:cNvGraphicFramePr/>
          <p:nvPr>
            <p:extLst/>
          </p:nvPr>
        </p:nvGraphicFramePr>
        <p:xfrm>
          <a:off x="21293069" y="5298322"/>
          <a:ext cx="1094983" cy="4540251"/>
        </p:xfrm>
        <a:graphic>
          <a:graphicData uri="http://schemas.openxmlformats.org/drawingml/2006/table">
            <a:tbl>
              <a:tblPr>
                <a:tableStyleId>{2708684C-4D16-4618-839F-0558EEFCDFE6}</a:tableStyleId>
              </a:tblPr>
              <a:tblGrid>
                <a:gridCol w="1094983"/>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8" name="表格"/>
          <p:cNvGraphicFramePr/>
          <p:nvPr>
            <p:extLst/>
          </p:nvPr>
        </p:nvGraphicFramePr>
        <p:xfrm>
          <a:off x="6525055" y="5285982"/>
          <a:ext cx="1104191" cy="4564932"/>
        </p:xfrm>
        <a:graphic>
          <a:graphicData uri="http://schemas.openxmlformats.org/drawingml/2006/table">
            <a:tbl>
              <a:tblPr>
                <a:tableStyleId>{2708684C-4D16-4618-839F-0558EEFCDFE6}</a:tableStyleId>
              </a:tblPr>
              <a:tblGrid>
                <a:gridCol w="1104191"/>
              </a:tblGrid>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69" name="表格"/>
          <p:cNvGraphicFramePr/>
          <p:nvPr>
            <p:extLst/>
          </p:nvPr>
        </p:nvGraphicFramePr>
        <p:xfrm>
          <a:off x="16880779" y="5285982"/>
          <a:ext cx="1094983" cy="4564932"/>
        </p:xfrm>
        <a:graphic>
          <a:graphicData uri="http://schemas.openxmlformats.org/drawingml/2006/table">
            <a:tbl>
              <a:tblPr>
                <a:tableStyleId>{2708684C-4D16-4618-839F-0558EEFCDFE6}</a:tableStyleId>
              </a:tblPr>
              <a:tblGrid>
                <a:gridCol w="1094983"/>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70" name="表格"/>
          <p:cNvGraphicFramePr/>
          <p:nvPr>
            <p:extLst/>
          </p:nvPr>
        </p:nvGraphicFramePr>
        <p:xfrm>
          <a:off x="18345553" y="5285982"/>
          <a:ext cx="1094983" cy="4564932"/>
        </p:xfrm>
        <a:graphic>
          <a:graphicData uri="http://schemas.openxmlformats.org/drawingml/2006/table">
            <a:tbl>
              <a:tblPr>
                <a:tableStyleId>{2708684C-4D16-4618-839F-0558EEFCDFE6}</a:tableStyleId>
              </a:tblPr>
              <a:tblGrid>
                <a:gridCol w="1094983"/>
              </a:tblGrid>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Tree>
    <p:extLst>
      <p:ext uri="{BB962C8B-B14F-4D97-AF65-F5344CB8AC3E}">
        <p14:creationId xmlns:p14="http://schemas.microsoft.com/office/powerpoint/2010/main" val="21548398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矩形"/>
          <p:cNvSpPr/>
          <p:nvPr/>
        </p:nvSpPr>
        <p:spPr>
          <a:xfrm>
            <a:off x="326673" y="485486"/>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38"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39" name="4.5.4.1 最佳置换算法和先进先出置换算法"/>
          <p:cNvSpPr/>
          <p:nvPr/>
        </p:nvSpPr>
        <p:spPr>
          <a:xfrm>
            <a:off x="33917" y="1356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4.5.4.1 最佳置换算法和先进先出置换算法</a:t>
            </a:r>
          </a:p>
        </p:txBody>
      </p:sp>
      <p:sp>
        <p:nvSpPr>
          <p:cNvPr id="140"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41" name="7"/>
          <p:cNvSpPr/>
          <p:nvPr/>
        </p:nvSpPr>
        <p:spPr>
          <a:xfrm>
            <a:off x="1123050" y="4025680"/>
            <a:ext cx="348807"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7</a:t>
            </a:r>
          </a:p>
        </p:txBody>
      </p:sp>
      <p:sp>
        <p:nvSpPr>
          <p:cNvPr id="142" name="0"/>
          <p:cNvSpPr/>
          <p:nvPr/>
        </p:nvSpPr>
        <p:spPr>
          <a:xfrm>
            <a:off x="2521387"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0</a:t>
            </a:r>
          </a:p>
        </p:txBody>
      </p:sp>
      <p:sp>
        <p:nvSpPr>
          <p:cNvPr id="143" name="1"/>
          <p:cNvSpPr/>
          <p:nvPr/>
        </p:nvSpPr>
        <p:spPr>
          <a:xfrm>
            <a:off x="3919724"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1</a:t>
            </a:r>
          </a:p>
        </p:txBody>
      </p:sp>
      <p:sp>
        <p:nvSpPr>
          <p:cNvPr id="144" name="2"/>
          <p:cNvSpPr/>
          <p:nvPr/>
        </p:nvSpPr>
        <p:spPr>
          <a:xfrm>
            <a:off x="5588199"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2</a:t>
            </a:r>
          </a:p>
        </p:txBody>
      </p:sp>
      <p:sp>
        <p:nvSpPr>
          <p:cNvPr id="145" name="0"/>
          <p:cNvSpPr/>
          <p:nvPr/>
        </p:nvSpPr>
        <p:spPr>
          <a:xfrm>
            <a:off x="7045799"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0</a:t>
            </a:r>
          </a:p>
        </p:txBody>
      </p:sp>
      <p:sp>
        <p:nvSpPr>
          <p:cNvPr id="146" name="2"/>
          <p:cNvSpPr/>
          <p:nvPr/>
        </p:nvSpPr>
        <p:spPr>
          <a:xfrm>
            <a:off x="12977023"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2</a:t>
            </a:r>
          </a:p>
        </p:txBody>
      </p:sp>
      <p:sp>
        <p:nvSpPr>
          <p:cNvPr id="147" name="3"/>
          <p:cNvSpPr/>
          <p:nvPr/>
        </p:nvSpPr>
        <p:spPr>
          <a:xfrm>
            <a:off x="14330891" y="4025680"/>
            <a:ext cx="348807"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3</a:t>
            </a:r>
          </a:p>
        </p:txBody>
      </p:sp>
      <p:sp>
        <p:nvSpPr>
          <p:cNvPr id="148" name="0"/>
          <p:cNvSpPr/>
          <p:nvPr/>
        </p:nvSpPr>
        <p:spPr>
          <a:xfrm>
            <a:off x="15901339"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0</a:t>
            </a:r>
          </a:p>
        </p:txBody>
      </p:sp>
      <p:sp>
        <p:nvSpPr>
          <p:cNvPr id="149" name="3"/>
          <p:cNvSpPr/>
          <p:nvPr/>
        </p:nvSpPr>
        <p:spPr>
          <a:xfrm>
            <a:off x="17380777"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3</a:t>
            </a:r>
          </a:p>
        </p:txBody>
      </p:sp>
      <p:sp>
        <p:nvSpPr>
          <p:cNvPr id="150" name="3"/>
          <p:cNvSpPr/>
          <p:nvPr/>
        </p:nvSpPr>
        <p:spPr>
          <a:xfrm>
            <a:off x="8417636"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3</a:t>
            </a:r>
          </a:p>
        </p:txBody>
      </p:sp>
      <p:sp>
        <p:nvSpPr>
          <p:cNvPr id="151" name="0"/>
          <p:cNvSpPr/>
          <p:nvPr/>
        </p:nvSpPr>
        <p:spPr>
          <a:xfrm>
            <a:off x="9959545"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0</a:t>
            </a:r>
          </a:p>
        </p:txBody>
      </p:sp>
      <p:sp>
        <p:nvSpPr>
          <p:cNvPr id="152" name="4"/>
          <p:cNvSpPr/>
          <p:nvPr/>
        </p:nvSpPr>
        <p:spPr>
          <a:xfrm>
            <a:off x="11519423"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rPr dirty="0"/>
              <a:t>4</a:t>
            </a:r>
          </a:p>
        </p:txBody>
      </p:sp>
      <p:graphicFrame>
        <p:nvGraphicFramePr>
          <p:cNvPr id="156" name="表格"/>
          <p:cNvGraphicFramePr/>
          <p:nvPr>
            <p:extLst/>
          </p:nvPr>
        </p:nvGraphicFramePr>
        <p:xfrm>
          <a:off x="616882" y="5285982"/>
          <a:ext cx="1104191" cy="4564932"/>
        </p:xfrm>
        <a:graphic>
          <a:graphicData uri="http://schemas.openxmlformats.org/drawingml/2006/table">
            <a:tbl>
              <a:tblPr>
                <a:tableStyleId>{2708684C-4D16-4618-839F-0558EEFCDFE6}</a:tableStyleId>
              </a:tblPr>
              <a:tblGrid>
                <a:gridCol w="1104191"/>
              </a:tblGrid>
              <a:tr h="1521644">
                <a:tc>
                  <a:txBody>
                    <a:bodyPr/>
                    <a:lstStyle/>
                    <a:p>
                      <a:pPr defTabSz="914400">
                        <a:defRPr sz="3600"/>
                      </a:pPr>
                      <a:r>
                        <a:rPr lang="en-US" altLang="zh-CN" b="1" dirty="0" smtClean="0"/>
                        <a:t>7</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7" name="表格"/>
          <p:cNvGraphicFramePr/>
          <p:nvPr>
            <p:extLst/>
          </p:nvPr>
        </p:nvGraphicFramePr>
        <p:xfrm>
          <a:off x="2090891" y="5285982"/>
          <a:ext cx="1094983" cy="4564932"/>
        </p:xfrm>
        <a:graphic>
          <a:graphicData uri="http://schemas.openxmlformats.org/drawingml/2006/table">
            <a:tbl>
              <a:tblPr>
                <a:tableStyleId>{2708684C-4D16-4618-839F-0558EEFCDFE6}</a:tableStyleId>
              </a:tblPr>
              <a:tblGrid>
                <a:gridCol w="1094983"/>
              </a:tblGrid>
              <a:tr h="1521644">
                <a:tc>
                  <a:txBody>
                    <a:bodyPr/>
                    <a:lstStyle/>
                    <a:p>
                      <a:pPr defTabSz="914400">
                        <a:defRPr sz="3600"/>
                      </a:pPr>
                      <a:r>
                        <a:rPr lang="en-US" altLang="zh-CN" b="1" dirty="0" smtClean="0"/>
                        <a:t>7</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r>
                        <a:rPr lang="en-US" altLang="zh-CN" b="1" dirty="0" smtClean="0"/>
                        <a:t>0</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8" name="表格"/>
          <p:cNvGraphicFramePr/>
          <p:nvPr>
            <p:extLst/>
          </p:nvPr>
        </p:nvGraphicFramePr>
        <p:xfrm>
          <a:off x="3558839" y="5285982"/>
          <a:ext cx="1104191" cy="4564932"/>
        </p:xfrm>
        <a:graphic>
          <a:graphicData uri="http://schemas.openxmlformats.org/drawingml/2006/table">
            <a:tbl>
              <a:tblPr>
                <a:tableStyleId>{2708684C-4D16-4618-839F-0558EEFCDFE6}</a:tableStyleId>
              </a:tblPr>
              <a:tblGrid>
                <a:gridCol w="1104191"/>
              </a:tblGrid>
              <a:tr h="1521644">
                <a:tc>
                  <a:txBody>
                    <a:bodyPr/>
                    <a:lstStyle/>
                    <a:p>
                      <a:pPr defTabSz="914400">
                        <a:defRPr sz="3600"/>
                      </a:pPr>
                      <a:r>
                        <a:rPr lang="en-US" altLang="zh-CN" b="1" dirty="0" smtClean="0"/>
                        <a:t>7</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r>
                        <a:rPr lang="en-US" altLang="zh-CN" b="1" dirty="0" smtClean="0"/>
                        <a:t>0</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r>
                        <a:rPr lang="en-US" altLang="zh-CN" b="1" dirty="0" smtClean="0"/>
                        <a:t>1</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9" name="表格"/>
          <p:cNvGraphicFramePr/>
          <p:nvPr>
            <p:extLst/>
          </p:nvPr>
        </p:nvGraphicFramePr>
        <p:xfrm>
          <a:off x="5044767" y="5285982"/>
          <a:ext cx="1104191" cy="4564932"/>
        </p:xfrm>
        <a:graphic>
          <a:graphicData uri="http://schemas.openxmlformats.org/drawingml/2006/table">
            <a:tbl>
              <a:tblPr>
                <a:tableStyleId>{2708684C-4D16-4618-839F-0558EEFCDFE6}</a:tableStyleId>
              </a:tblPr>
              <a:tblGrid>
                <a:gridCol w="1104191"/>
              </a:tblGrid>
              <a:tr h="1521644">
                <a:tc>
                  <a:txBody>
                    <a:bodyPr/>
                    <a:lstStyle/>
                    <a:p>
                      <a:pPr defTabSz="914400">
                        <a:defRPr sz="3600"/>
                      </a:pPr>
                      <a:r>
                        <a:rPr lang="en-US" altLang="zh-CN" b="1" dirty="0" smtClean="0"/>
                        <a:t>2</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r>
                        <a:rPr lang="en-US" altLang="zh-CN" b="1" dirty="0" smtClean="0"/>
                        <a:t>0</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r>
                        <a:rPr lang="en-US" altLang="zh-CN" b="1" dirty="0" smtClean="0"/>
                        <a:t>1</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0" name="表格"/>
          <p:cNvGraphicFramePr/>
          <p:nvPr>
            <p:extLst/>
          </p:nvPr>
        </p:nvGraphicFramePr>
        <p:xfrm>
          <a:off x="8010984" y="5285982"/>
          <a:ext cx="1104191" cy="4564932"/>
        </p:xfrm>
        <a:graphic>
          <a:graphicData uri="http://schemas.openxmlformats.org/drawingml/2006/table">
            <a:tbl>
              <a:tblPr>
                <a:tableStyleId>{2708684C-4D16-4618-839F-0558EEFCDFE6}</a:tableStyleId>
              </a:tblPr>
              <a:tblGrid>
                <a:gridCol w="1104191"/>
              </a:tblGrid>
              <a:tr h="1521644">
                <a:tc>
                  <a:txBody>
                    <a:bodyPr/>
                    <a:lstStyle/>
                    <a:p>
                      <a:pPr defTabSz="914400">
                        <a:defRPr sz="3600"/>
                      </a:pPr>
                      <a:r>
                        <a:rPr lang="en-US" altLang="zh-CN" b="1" dirty="0" smtClean="0"/>
                        <a:t>2</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r>
                        <a:rPr lang="en-US" altLang="zh-CN" b="1" dirty="0" smtClean="0"/>
                        <a:t>0</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r>
                        <a:rPr lang="en-US" altLang="zh-CN" b="1" dirty="0" smtClean="0"/>
                        <a:t>3</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1" name="表格"/>
          <p:cNvGraphicFramePr/>
          <p:nvPr>
            <p:extLst/>
          </p:nvPr>
        </p:nvGraphicFramePr>
        <p:xfrm>
          <a:off x="9496913" y="5298322"/>
          <a:ext cx="1094983" cy="4540251"/>
        </p:xfrm>
        <a:graphic>
          <a:graphicData uri="http://schemas.openxmlformats.org/drawingml/2006/table">
            <a:tbl>
              <a:tblPr>
                <a:tableStyleId>{2708684C-4D16-4618-839F-0558EEFCDFE6}</a:tableStyleId>
              </a:tblPr>
              <a:tblGrid>
                <a:gridCol w="1094983"/>
              </a:tblGrid>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2" name="表格"/>
          <p:cNvGraphicFramePr/>
          <p:nvPr>
            <p:extLst/>
          </p:nvPr>
        </p:nvGraphicFramePr>
        <p:xfrm>
          <a:off x="10970851" y="5298322"/>
          <a:ext cx="1104191" cy="4540251"/>
        </p:xfrm>
        <a:graphic>
          <a:graphicData uri="http://schemas.openxmlformats.org/drawingml/2006/table">
            <a:tbl>
              <a:tblPr>
                <a:tableStyleId>{2708684C-4D16-4618-839F-0558EEFCDFE6}</a:tableStyleId>
              </a:tblPr>
              <a:tblGrid>
                <a:gridCol w="1104191"/>
              </a:tblGrid>
              <a:tr h="1513417">
                <a:tc>
                  <a:txBody>
                    <a:bodyPr/>
                    <a:lstStyle/>
                    <a:p>
                      <a:pPr defTabSz="914400">
                        <a:defRPr sz="3600"/>
                      </a:pPr>
                      <a:r>
                        <a:rPr lang="en-US" altLang="zh-CN" b="1" dirty="0" smtClean="0"/>
                        <a:t>2</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r>
                        <a:rPr lang="en-US" altLang="zh-CN" b="1" dirty="0" smtClean="0"/>
                        <a:t>4</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r>
                        <a:rPr lang="en-US" altLang="zh-CN" b="1" dirty="0" smtClean="0"/>
                        <a:t>3</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3" name="表格"/>
          <p:cNvGraphicFramePr/>
          <p:nvPr>
            <p:extLst/>
          </p:nvPr>
        </p:nvGraphicFramePr>
        <p:xfrm>
          <a:off x="12433433" y="5298322"/>
          <a:ext cx="1104191" cy="4540251"/>
        </p:xfrm>
        <a:graphic>
          <a:graphicData uri="http://schemas.openxmlformats.org/drawingml/2006/table">
            <a:tbl>
              <a:tblPr>
                <a:tableStyleId>{2708684C-4D16-4618-839F-0558EEFCDFE6}</a:tableStyleId>
              </a:tblPr>
              <a:tblGrid>
                <a:gridCol w="1104191"/>
              </a:tblGrid>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4" name="表格"/>
          <p:cNvGraphicFramePr/>
          <p:nvPr>
            <p:extLst/>
          </p:nvPr>
        </p:nvGraphicFramePr>
        <p:xfrm>
          <a:off x="13911667" y="5298322"/>
          <a:ext cx="1094983" cy="4540251"/>
        </p:xfrm>
        <a:graphic>
          <a:graphicData uri="http://schemas.openxmlformats.org/drawingml/2006/table">
            <a:tbl>
              <a:tblPr>
                <a:tableStyleId>{2708684C-4D16-4618-839F-0558EEFCDFE6}</a:tableStyleId>
              </a:tblPr>
              <a:tblGrid>
                <a:gridCol w="1094983"/>
              </a:tblGrid>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5" name="表格"/>
          <p:cNvGraphicFramePr/>
          <p:nvPr>
            <p:extLst/>
          </p:nvPr>
        </p:nvGraphicFramePr>
        <p:xfrm>
          <a:off x="15395170" y="5298322"/>
          <a:ext cx="1104191" cy="4540251"/>
        </p:xfrm>
        <a:graphic>
          <a:graphicData uri="http://schemas.openxmlformats.org/drawingml/2006/table">
            <a:tbl>
              <a:tblPr>
                <a:tableStyleId>{2708684C-4D16-4618-839F-0558EEFCDFE6}</a:tableStyleId>
              </a:tblPr>
              <a:tblGrid>
                <a:gridCol w="1104191"/>
              </a:tblGrid>
              <a:tr h="1513417">
                <a:tc>
                  <a:txBody>
                    <a:bodyPr/>
                    <a:lstStyle/>
                    <a:p>
                      <a:pPr defTabSz="914400">
                        <a:defRPr sz="3600"/>
                      </a:pPr>
                      <a:r>
                        <a:rPr lang="en-US" altLang="zh-CN" b="1" dirty="0" smtClean="0"/>
                        <a:t>2</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r>
                        <a:rPr lang="en-US" altLang="zh-CN" b="1" dirty="0" smtClean="0"/>
                        <a:t>0</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r>
                        <a:rPr lang="en-US" altLang="zh-CN" b="1" dirty="0" smtClean="0"/>
                        <a:t>3</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6" name="表格"/>
          <p:cNvGraphicFramePr/>
          <p:nvPr>
            <p:extLst/>
          </p:nvPr>
        </p:nvGraphicFramePr>
        <p:xfrm>
          <a:off x="19803751" y="5298322"/>
          <a:ext cx="1104191" cy="4540251"/>
        </p:xfrm>
        <a:graphic>
          <a:graphicData uri="http://schemas.openxmlformats.org/drawingml/2006/table">
            <a:tbl>
              <a:tblPr>
                <a:tableStyleId>{2708684C-4D16-4618-839F-0558EEFCDFE6}</a:tableStyleId>
              </a:tblPr>
              <a:tblGrid>
                <a:gridCol w="1104191"/>
              </a:tblGrid>
              <a:tr h="1513417">
                <a:tc>
                  <a:txBody>
                    <a:bodyPr/>
                    <a:lstStyle/>
                    <a:p>
                      <a:pPr defTabSz="914400">
                        <a:defRPr sz="3600"/>
                      </a:pP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7" name="表格"/>
          <p:cNvGraphicFramePr/>
          <p:nvPr>
            <p:extLst/>
          </p:nvPr>
        </p:nvGraphicFramePr>
        <p:xfrm>
          <a:off x="21293069" y="5298322"/>
          <a:ext cx="1094983" cy="4540251"/>
        </p:xfrm>
        <a:graphic>
          <a:graphicData uri="http://schemas.openxmlformats.org/drawingml/2006/table">
            <a:tbl>
              <a:tblPr>
                <a:tableStyleId>{2708684C-4D16-4618-839F-0558EEFCDFE6}</a:tableStyleId>
              </a:tblPr>
              <a:tblGrid>
                <a:gridCol w="1094983"/>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8" name="表格"/>
          <p:cNvGraphicFramePr/>
          <p:nvPr>
            <p:extLst/>
          </p:nvPr>
        </p:nvGraphicFramePr>
        <p:xfrm>
          <a:off x="6525055" y="5285982"/>
          <a:ext cx="1104191" cy="4564932"/>
        </p:xfrm>
        <a:graphic>
          <a:graphicData uri="http://schemas.openxmlformats.org/drawingml/2006/table">
            <a:tbl>
              <a:tblPr>
                <a:tableStyleId>{2708684C-4D16-4618-839F-0558EEFCDFE6}</a:tableStyleId>
              </a:tblPr>
              <a:tblGrid>
                <a:gridCol w="1104191"/>
              </a:tblGrid>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9" name="表格"/>
          <p:cNvGraphicFramePr/>
          <p:nvPr>
            <p:extLst/>
          </p:nvPr>
        </p:nvGraphicFramePr>
        <p:xfrm>
          <a:off x="16880779" y="5285982"/>
          <a:ext cx="1094983" cy="4564932"/>
        </p:xfrm>
        <a:graphic>
          <a:graphicData uri="http://schemas.openxmlformats.org/drawingml/2006/table">
            <a:tbl>
              <a:tblPr>
                <a:tableStyleId>{2708684C-4D16-4618-839F-0558EEFCDFE6}</a:tableStyleId>
              </a:tblPr>
              <a:tblGrid>
                <a:gridCol w="1094983"/>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70" name="表格"/>
          <p:cNvGraphicFramePr/>
          <p:nvPr>
            <p:extLst/>
          </p:nvPr>
        </p:nvGraphicFramePr>
        <p:xfrm>
          <a:off x="18345553" y="5285982"/>
          <a:ext cx="1094983" cy="4564932"/>
        </p:xfrm>
        <a:graphic>
          <a:graphicData uri="http://schemas.openxmlformats.org/drawingml/2006/table">
            <a:tbl>
              <a:tblPr>
                <a:tableStyleId>{2708684C-4D16-4618-839F-0558EEFCDFE6}</a:tableStyleId>
              </a:tblPr>
              <a:tblGrid>
                <a:gridCol w="1094983"/>
              </a:tblGrid>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71" name="队首是最先进来的，要被替换"/>
          <p:cNvSpPr/>
          <p:nvPr/>
        </p:nvSpPr>
        <p:spPr>
          <a:xfrm>
            <a:off x="11474151" y="1188006"/>
            <a:ext cx="11286368" cy="164147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r>
              <a:rPr lang="zh-CN" altLang="en-US" dirty="0" smtClean="0"/>
              <a:t>用</a:t>
            </a:r>
            <a:r>
              <a:rPr lang="zh-CN" altLang="en-US" dirty="0" smtClean="0">
                <a:solidFill>
                  <a:srgbClr val="FF0000"/>
                </a:solidFill>
              </a:rPr>
              <a:t>以后永远不会被访问</a:t>
            </a:r>
            <a:r>
              <a:rPr lang="zh-CN" altLang="en-US" dirty="0" smtClean="0"/>
              <a:t>的页或者在</a:t>
            </a:r>
            <a:r>
              <a:rPr lang="zh-CN" altLang="en-US" dirty="0" smtClean="0">
                <a:solidFill>
                  <a:srgbClr val="FF0000"/>
                </a:solidFill>
              </a:rPr>
              <a:t>未来最长时间内不会被访问</a:t>
            </a:r>
            <a:r>
              <a:rPr lang="zh-CN" altLang="en-US" dirty="0" smtClean="0"/>
              <a:t>的页作为换出页</a:t>
            </a:r>
            <a:endParaRPr b="1" dirty="0">
              <a:solidFill>
                <a:schemeClr val="accent5"/>
              </a:solidFill>
              <a:latin typeface="Helvetica"/>
              <a:ea typeface="Helvetica"/>
              <a:cs typeface="Helvetica"/>
              <a:sym typeface="Helvetica"/>
            </a:endParaRPr>
          </a:p>
        </p:txBody>
      </p:sp>
      <p:sp>
        <p:nvSpPr>
          <p:cNvPr id="40" name="先进先出置换算法FIFO"/>
          <p:cNvSpPr/>
          <p:nvPr/>
        </p:nvSpPr>
        <p:spPr>
          <a:xfrm>
            <a:off x="1091561" y="404701"/>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rPr lang="zh-CN" altLang="en-US" dirty="0" smtClean="0"/>
              <a:t>最佳</a:t>
            </a:r>
            <a:r>
              <a:rPr dirty="0" smtClean="0"/>
              <a:t>置换算法</a:t>
            </a:r>
            <a:r>
              <a:rPr lang="en-US" altLang="zh-CN" dirty="0" smtClean="0"/>
              <a:t>ORA</a:t>
            </a:r>
            <a:endParaRPr dirty="0"/>
          </a:p>
        </p:txBody>
      </p:sp>
      <p:sp>
        <p:nvSpPr>
          <p:cNvPr id="42" name="缺页…"/>
          <p:cNvSpPr/>
          <p:nvPr/>
        </p:nvSpPr>
        <p:spPr>
          <a:xfrm>
            <a:off x="592559" y="3163753"/>
            <a:ext cx="112851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rPr sz="4000"/>
              <a:t>缺页</a:t>
            </a:r>
          </a:p>
          <a:p>
            <a:pPr>
              <a:lnSpc>
                <a:spcPct val="80000"/>
              </a:lnSpc>
              <a:defRPr sz="4500"/>
            </a:pPr>
            <a:r>
              <a:rPr sz="4000"/>
              <a:t>中断</a:t>
            </a:r>
          </a:p>
        </p:txBody>
      </p:sp>
      <p:sp>
        <p:nvSpPr>
          <p:cNvPr id="43" name="缺页…"/>
          <p:cNvSpPr/>
          <p:nvPr/>
        </p:nvSpPr>
        <p:spPr>
          <a:xfrm>
            <a:off x="2023161" y="3163753"/>
            <a:ext cx="112851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rPr sz="4000"/>
              <a:t>缺页</a:t>
            </a:r>
          </a:p>
          <a:p>
            <a:pPr>
              <a:lnSpc>
                <a:spcPct val="80000"/>
              </a:lnSpc>
              <a:defRPr sz="4500"/>
            </a:pPr>
            <a:r>
              <a:rPr sz="4000"/>
              <a:t>中断</a:t>
            </a:r>
          </a:p>
        </p:txBody>
      </p:sp>
      <p:sp>
        <p:nvSpPr>
          <p:cNvPr id="44" name="缺页…"/>
          <p:cNvSpPr/>
          <p:nvPr/>
        </p:nvSpPr>
        <p:spPr>
          <a:xfrm>
            <a:off x="3589721" y="3163753"/>
            <a:ext cx="112851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rPr sz="4000"/>
              <a:t>缺页</a:t>
            </a:r>
          </a:p>
          <a:p>
            <a:pPr>
              <a:lnSpc>
                <a:spcPct val="80000"/>
              </a:lnSpc>
              <a:defRPr sz="4500"/>
            </a:pPr>
            <a:r>
              <a:rPr sz="4000"/>
              <a:t>中断</a:t>
            </a:r>
          </a:p>
        </p:txBody>
      </p:sp>
      <p:sp>
        <p:nvSpPr>
          <p:cNvPr id="45" name="缺页…"/>
          <p:cNvSpPr/>
          <p:nvPr/>
        </p:nvSpPr>
        <p:spPr>
          <a:xfrm>
            <a:off x="5155053" y="3163753"/>
            <a:ext cx="112851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rPr sz="4000" dirty="0">
                <a:solidFill>
                  <a:srgbClr val="FF0000"/>
                </a:solidFill>
              </a:rPr>
              <a:t>缺页</a:t>
            </a:r>
          </a:p>
          <a:p>
            <a:pPr>
              <a:lnSpc>
                <a:spcPct val="80000"/>
              </a:lnSpc>
              <a:defRPr sz="4500"/>
            </a:pPr>
            <a:r>
              <a:rPr sz="4000" dirty="0">
                <a:solidFill>
                  <a:srgbClr val="FF0000"/>
                </a:solidFill>
              </a:rPr>
              <a:t>中断</a:t>
            </a:r>
          </a:p>
        </p:txBody>
      </p:sp>
      <p:sp>
        <p:nvSpPr>
          <p:cNvPr id="46" name="缺页…"/>
          <p:cNvSpPr/>
          <p:nvPr/>
        </p:nvSpPr>
        <p:spPr>
          <a:xfrm>
            <a:off x="7931041" y="3163753"/>
            <a:ext cx="112851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rPr sz="4000">
                <a:solidFill>
                  <a:srgbClr val="FF0000"/>
                </a:solidFill>
              </a:rPr>
              <a:t>缺页</a:t>
            </a:r>
          </a:p>
          <a:p>
            <a:pPr>
              <a:lnSpc>
                <a:spcPct val="80000"/>
              </a:lnSpc>
              <a:defRPr sz="4500"/>
            </a:pPr>
            <a:r>
              <a:rPr sz="4000">
                <a:solidFill>
                  <a:srgbClr val="FF0000"/>
                </a:solidFill>
              </a:rPr>
              <a:t>中断</a:t>
            </a:r>
          </a:p>
        </p:txBody>
      </p:sp>
      <p:sp>
        <p:nvSpPr>
          <p:cNvPr id="47" name="缺页…"/>
          <p:cNvSpPr/>
          <p:nvPr/>
        </p:nvSpPr>
        <p:spPr>
          <a:xfrm>
            <a:off x="11034585" y="3163753"/>
            <a:ext cx="112851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rPr sz="4000">
                <a:solidFill>
                  <a:srgbClr val="FF0000"/>
                </a:solidFill>
              </a:rPr>
              <a:t>缺页</a:t>
            </a:r>
          </a:p>
          <a:p>
            <a:pPr>
              <a:lnSpc>
                <a:spcPct val="80000"/>
              </a:lnSpc>
              <a:defRPr sz="4500"/>
            </a:pPr>
            <a:r>
              <a:rPr sz="4000" dirty="0">
                <a:solidFill>
                  <a:srgbClr val="FF0000"/>
                </a:solidFill>
              </a:rPr>
              <a:t>中断</a:t>
            </a:r>
          </a:p>
        </p:txBody>
      </p:sp>
      <p:sp>
        <p:nvSpPr>
          <p:cNvPr id="48" name="缺页…"/>
          <p:cNvSpPr/>
          <p:nvPr/>
        </p:nvSpPr>
        <p:spPr>
          <a:xfrm>
            <a:off x="15416345" y="3163753"/>
            <a:ext cx="112851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rPr sz="4000">
                <a:solidFill>
                  <a:srgbClr val="FF0000"/>
                </a:solidFill>
              </a:rPr>
              <a:t>缺页</a:t>
            </a:r>
          </a:p>
          <a:p>
            <a:pPr>
              <a:lnSpc>
                <a:spcPct val="80000"/>
              </a:lnSpc>
              <a:defRPr sz="4500"/>
            </a:pPr>
            <a:r>
              <a:rPr sz="4000" dirty="0">
                <a:solidFill>
                  <a:srgbClr val="FF0000"/>
                </a:solidFill>
              </a:rPr>
              <a:t>中断</a:t>
            </a:r>
          </a:p>
        </p:txBody>
      </p:sp>
      <p:sp>
        <p:nvSpPr>
          <p:cNvPr id="50" name="缺页率=缺页➗所有要访问的页=12➗15=80%"/>
          <p:cNvSpPr/>
          <p:nvPr/>
        </p:nvSpPr>
        <p:spPr>
          <a:xfrm>
            <a:off x="1041611" y="11126216"/>
            <a:ext cx="8398133"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rPr dirty="0"/>
              <a:t>缺页率</a:t>
            </a:r>
            <a:r>
              <a:rPr/>
              <a:t>=</a:t>
            </a:r>
            <a:r>
              <a:rPr smtClean="0"/>
              <a:t>缺页</a:t>
            </a:r>
            <a:r>
              <a:rPr lang="en-US"/>
              <a:t>/</a:t>
            </a:r>
            <a:r>
              <a:rPr smtClean="0"/>
              <a:t>所有要访问的页</a:t>
            </a:r>
            <a:endParaRPr dirty="0"/>
          </a:p>
        </p:txBody>
      </p:sp>
      <p:sp>
        <p:nvSpPr>
          <p:cNvPr id="51" name="产生多少次缺页中断？"/>
          <p:cNvSpPr/>
          <p:nvPr/>
        </p:nvSpPr>
        <p:spPr>
          <a:xfrm>
            <a:off x="1041611" y="10012151"/>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rPr/>
              <a:t>产生多少次缺页中断</a:t>
            </a:r>
            <a:r>
              <a:rPr smtClean="0"/>
              <a:t>？</a:t>
            </a:r>
            <a:endParaRPr dirty="0"/>
          </a:p>
        </p:txBody>
      </p:sp>
      <p:sp>
        <p:nvSpPr>
          <p:cNvPr id="52" name="产生多少次页置换？"/>
          <p:cNvSpPr/>
          <p:nvPr/>
        </p:nvSpPr>
        <p:spPr>
          <a:xfrm>
            <a:off x="1041611" y="12086285"/>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rPr dirty="0"/>
              <a:t>产生多少次页置换？</a:t>
            </a:r>
          </a:p>
        </p:txBody>
      </p:sp>
      <p:sp>
        <p:nvSpPr>
          <p:cNvPr id="53" name="1"/>
          <p:cNvSpPr/>
          <p:nvPr/>
        </p:nvSpPr>
        <p:spPr>
          <a:xfrm>
            <a:off x="20309919"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rPr lang="en-US" altLang="zh-CN" dirty="0" smtClean="0"/>
              <a:t>0</a:t>
            </a:r>
            <a:endParaRPr dirty="0"/>
          </a:p>
        </p:txBody>
      </p:sp>
      <p:sp>
        <p:nvSpPr>
          <p:cNvPr id="54" name="2"/>
          <p:cNvSpPr/>
          <p:nvPr/>
        </p:nvSpPr>
        <p:spPr>
          <a:xfrm>
            <a:off x="21789762"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rPr dirty="0"/>
              <a:t>2</a:t>
            </a:r>
          </a:p>
        </p:txBody>
      </p:sp>
      <p:graphicFrame>
        <p:nvGraphicFramePr>
          <p:cNvPr id="56" name="表格"/>
          <p:cNvGraphicFramePr/>
          <p:nvPr/>
        </p:nvGraphicFramePr>
        <p:xfrm>
          <a:off x="21293069" y="5298322"/>
          <a:ext cx="1094983" cy="4540251"/>
        </p:xfrm>
        <a:graphic>
          <a:graphicData uri="http://schemas.openxmlformats.org/drawingml/2006/table">
            <a:tbl>
              <a:tblPr>
                <a:tableStyleId>{2708684C-4D16-4618-839F-0558EEFCDFE6}</a:tableStyleId>
              </a:tblPr>
              <a:tblGrid>
                <a:gridCol w="1094983"/>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57" name="表格"/>
          <p:cNvGraphicFramePr/>
          <p:nvPr/>
        </p:nvGraphicFramePr>
        <p:xfrm>
          <a:off x="18345553" y="5285982"/>
          <a:ext cx="1094983" cy="4564932"/>
        </p:xfrm>
        <a:graphic>
          <a:graphicData uri="http://schemas.openxmlformats.org/drawingml/2006/table">
            <a:tbl>
              <a:tblPr>
                <a:tableStyleId>{2708684C-4D16-4618-839F-0558EEFCDFE6}</a:tableStyleId>
              </a:tblPr>
              <a:tblGrid>
                <a:gridCol w="1094983"/>
              </a:tblGrid>
              <a:tr h="1521644">
                <a:tc>
                  <a:txBody>
                    <a:bodyPr/>
                    <a:lstStyle/>
                    <a:p>
                      <a:pPr defTabSz="914400">
                        <a:defRPr sz="3600"/>
                      </a:pPr>
                      <a:r>
                        <a:rPr lang="en-US" altLang="zh-CN" b="1" dirty="0" smtClean="0"/>
                        <a:t>2</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r>
                        <a:rPr lang="en-US" altLang="zh-CN" b="1" dirty="0" smtClean="0"/>
                        <a:t>0</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r>
                        <a:rPr lang="en-US" altLang="zh-CN" b="1" dirty="0" smtClean="0"/>
                        <a:t>1</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58" name="缺页…"/>
          <p:cNvSpPr/>
          <p:nvPr/>
        </p:nvSpPr>
        <p:spPr>
          <a:xfrm>
            <a:off x="18448965" y="3209103"/>
            <a:ext cx="112851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rPr sz="4000">
                <a:solidFill>
                  <a:srgbClr val="FF0000"/>
                </a:solidFill>
              </a:rPr>
              <a:t>缺页</a:t>
            </a:r>
          </a:p>
          <a:p>
            <a:pPr>
              <a:lnSpc>
                <a:spcPct val="80000"/>
              </a:lnSpc>
              <a:defRPr sz="4500"/>
            </a:pPr>
            <a:r>
              <a:rPr sz="4000" dirty="0">
                <a:solidFill>
                  <a:srgbClr val="FF0000"/>
                </a:solidFill>
              </a:rPr>
              <a:t>中断</a:t>
            </a:r>
          </a:p>
        </p:txBody>
      </p:sp>
      <p:sp>
        <p:nvSpPr>
          <p:cNvPr id="59" name="2"/>
          <p:cNvSpPr/>
          <p:nvPr/>
        </p:nvSpPr>
        <p:spPr>
          <a:xfrm>
            <a:off x="18845550"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rPr lang="en-US" altLang="zh-CN" dirty="0" smtClean="0"/>
              <a:t>1</a:t>
            </a:r>
            <a:endParaRPr dirty="0"/>
          </a:p>
        </p:txBody>
      </p:sp>
    </p:spTree>
    <p:extLst>
      <p:ext uri="{BB962C8B-B14F-4D97-AF65-F5344CB8AC3E}">
        <p14:creationId xmlns:p14="http://schemas.microsoft.com/office/powerpoint/2010/main" val="164749622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矩形"/>
          <p:cNvSpPr/>
          <p:nvPr/>
        </p:nvSpPr>
        <p:spPr>
          <a:xfrm>
            <a:off x="326673" y="485486"/>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38"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39" name="4.5.4.1 最佳置换算法和先进先出置换算法"/>
          <p:cNvSpPr/>
          <p:nvPr/>
        </p:nvSpPr>
        <p:spPr>
          <a:xfrm>
            <a:off x="33917" y="1356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4.5.4.1 最佳置换算法和先进先出置换算法</a:t>
            </a:r>
          </a:p>
        </p:txBody>
      </p:sp>
      <p:sp>
        <p:nvSpPr>
          <p:cNvPr id="140"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41" name="7"/>
          <p:cNvSpPr/>
          <p:nvPr/>
        </p:nvSpPr>
        <p:spPr>
          <a:xfrm>
            <a:off x="1123050" y="4025680"/>
            <a:ext cx="348807"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7</a:t>
            </a:r>
          </a:p>
        </p:txBody>
      </p:sp>
      <p:sp>
        <p:nvSpPr>
          <p:cNvPr id="142" name="0"/>
          <p:cNvSpPr/>
          <p:nvPr/>
        </p:nvSpPr>
        <p:spPr>
          <a:xfrm>
            <a:off x="2521387"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0</a:t>
            </a:r>
          </a:p>
        </p:txBody>
      </p:sp>
      <p:sp>
        <p:nvSpPr>
          <p:cNvPr id="143" name="1"/>
          <p:cNvSpPr/>
          <p:nvPr/>
        </p:nvSpPr>
        <p:spPr>
          <a:xfrm>
            <a:off x="3919724"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1</a:t>
            </a:r>
          </a:p>
        </p:txBody>
      </p:sp>
      <p:sp>
        <p:nvSpPr>
          <p:cNvPr id="144" name="2"/>
          <p:cNvSpPr/>
          <p:nvPr/>
        </p:nvSpPr>
        <p:spPr>
          <a:xfrm>
            <a:off x="5588199"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2</a:t>
            </a:r>
          </a:p>
        </p:txBody>
      </p:sp>
      <p:sp>
        <p:nvSpPr>
          <p:cNvPr id="145" name="0"/>
          <p:cNvSpPr/>
          <p:nvPr/>
        </p:nvSpPr>
        <p:spPr>
          <a:xfrm>
            <a:off x="7045799"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0</a:t>
            </a:r>
          </a:p>
        </p:txBody>
      </p:sp>
      <p:sp>
        <p:nvSpPr>
          <p:cNvPr id="146" name="2"/>
          <p:cNvSpPr/>
          <p:nvPr/>
        </p:nvSpPr>
        <p:spPr>
          <a:xfrm>
            <a:off x="12977023"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2</a:t>
            </a:r>
          </a:p>
        </p:txBody>
      </p:sp>
      <p:sp>
        <p:nvSpPr>
          <p:cNvPr id="147" name="3"/>
          <p:cNvSpPr/>
          <p:nvPr/>
        </p:nvSpPr>
        <p:spPr>
          <a:xfrm>
            <a:off x="14330891" y="4025680"/>
            <a:ext cx="348807"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3</a:t>
            </a:r>
          </a:p>
        </p:txBody>
      </p:sp>
      <p:sp>
        <p:nvSpPr>
          <p:cNvPr id="148" name="0"/>
          <p:cNvSpPr/>
          <p:nvPr/>
        </p:nvSpPr>
        <p:spPr>
          <a:xfrm>
            <a:off x="15901339"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0</a:t>
            </a:r>
          </a:p>
        </p:txBody>
      </p:sp>
      <p:sp>
        <p:nvSpPr>
          <p:cNvPr id="149" name="3"/>
          <p:cNvSpPr/>
          <p:nvPr/>
        </p:nvSpPr>
        <p:spPr>
          <a:xfrm>
            <a:off x="17380777"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3</a:t>
            </a:r>
          </a:p>
        </p:txBody>
      </p:sp>
      <p:sp>
        <p:nvSpPr>
          <p:cNvPr id="150" name="3"/>
          <p:cNvSpPr/>
          <p:nvPr/>
        </p:nvSpPr>
        <p:spPr>
          <a:xfrm>
            <a:off x="8417636"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3</a:t>
            </a:r>
          </a:p>
        </p:txBody>
      </p:sp>
      <p:sp>
        <p:nvSpPr>
          <p:cNvPr id="151" name="0"/>
          <p:cNvSpPr/>
          <p:nvPr/>
        </p:nvSpPr>
        <p:spPr>
          <a:xfrm>
            <a:off x="9959545"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t>0</a:t>
            </a:r>
          </a:p>
        </p:txBody>
      </p:sp>
      <p:sp>
        <p:nvSpPr>
          <p:cNvPr id="152" name="4"/>
          <p:cNvSpPr/>
          <p:nvPr/>
        </p:nvSpPr>
        <p:spPr>
          <a:xfrm>
            <a:off x="11519423"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rPr dirty="0"/>
              <a:t>4</a:t>
            </a:r>
          </a:p>
        </p:txBody>
      </p:sp>
      <p:sp>
        <p:nvSpPr>
          <p:cNvPr id="153" name="2"/>
          <p:cNvSpPr/>
          <p:nvPr/>
        </p:nvSpPr>
        <p:spPr>
          <a:xfrm>
            <a:off x="18845550"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rPr lang="en-US" altLang="zh-CN" dirty="0" smtClean="0"/>
              <a:t>1</a:t>
            </a:r>
            <a:endParaRPr dirty="0"/>
          </a:p>
        </p:txBody>
      </p:sp>
      <p:sp>
        <p:nvSpPr>
          <p:cNvPr id="154" name="1"/>
          <p:cNvSpPr/>
          <p:nvPr/>
        </p:nvSpPr>
        <p:spPr>
          <a:xfrm>
            <a:off x="20309919"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rPr lang="en-US" altLang="zh-CN" dirty="0" smtClean="0"/>
              <a:t>0</a:t>
            </a:r>
            <a:endParaRPr dirty="0"/>
          </a:p>
        </p:txBody>
      </p:sp>
      <p:sp>
        <p:nvSpPr>
          <p:cNvPr id="155" name="2"/>
          <p:cNvSpPr/>
          <p:nvPr/>
        </p:nvSpPr>
        <p:spPr>
          <a:xfrm>
            <a:off x="21789762" y="4025680"/>
            <a:ext cx="348808" cy="8636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b="1">
                <a:latin typeface="Helvetica"/>
                <a:ea typeface="Helvetica"/>
                <a:cs typeface="Helvetica"/>
                <a:sym typeface="Helvetica"/>
              </a:defRPr>
            </a:lvl1pPr>
          </a:lstStyle>
          <a:p>
            <a:r>
              <a:rPr dirty="0"/>
              <a:t>2</a:t>
            </a:r>
          </a:p>
        </p:txBody>
      </p:sp>
      <p:graphicFrame>
        <p:nvGraphicFramePr>
          <p:cNvPr id="156" name="表格"/>
          <p:cNvGraphicFramePr/>
          <p:nvPr/>
        </p:nvGraphicFramePr>
        <p:xfrm>
          <a:off x="616882" y="5285982"/>
          <a:ext cx="1104191" cy="4564932"/>
        </p:xfrm>
        <a:graphic>
          <a:graphicData uri="http://schemas.openxmlformats.org/drawingml/2006/table">
            <a:tbl>
              <a:tblPr>
                <a:tableStyleId>{2708684C-4D16-4618-839F-0558EEFCDFE6}</a:tableStyleId>
              </a:tblPr>
              <a:tblGrid>
                <a:gridCol w="1104191"/>
              </a:tblGrid>
              <a:tr h="1521644">
                <a:tc>
                  <a:txBody>
                    <a:bodyPr/>
                    <a:lstStyle/>
                    <a:p>
                      <a:pPr defTabSz="914400">
                        <a:defRPr sz="3600"/>
                      </a:pPr>
                      <a:r>
                        <a:rPr lang="en-US" altLang="zh-CN" b="1" dirty="0" smtClean="0"/>
                        <a:t>7</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7" name="表格"/>
          <p:cNvGraphicFramePr/>
          <p:nvPr/>
        </p:nvGraphicFramePr>
        <p:xfrm>
          <a:off x="2090891" y="5285982"/>
          <a:ext cx="1094983" cy="4564932"/>
        </p:xfrm>
        <a:graphic>
          <a:graphicData uri="http://schemas.openxmlformats.org/drawingml/2006/table">
            <a:tbl>
              <a:tblPr>
                <a:tableStyleId>{2708684C-4D16-4618-839F-0558EEFCDFE6}</a:tableStyleId>
              </a:tblPr>
              <a:tblGrid>
                <a:gridCol w="1094983"/>
              </a:tblGrid>
              <a:tr h="1521644">
                <a:tc>
                  <a:txBody>
                    <a:bodyPr/>
                    <a:lstStyle/>
                    <a:p>
                      <a:pPr defTabSz="914400">
                        <a:defRPr sz="3600"/>
                      </a:pPr>
                      <a:r>
                        <a:rPr lang="en-US" altLang="zh-CN" b="1" dirty="0" smtClean="0"/>
                        <a:t>7</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r>
                        <a:rPr lang="en-US" altLang="zh-CN" b="1" dirty="0" smtClean="0"/>
                        <a:t>0</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8" name="表格"/>
          <p:cNvGraphicFramePr/>
          <p:nvPr/>
        </p:nvGraphicFramePr>
        <p:xfrm>
          <a:off x="3558839" y="5285982"/>
          <a:ext cx="1104191" cy="4564932"/>
        </p:xfrm>
        <a:graphic>
          <a:graphicData uri="http://schemas.openxmlformats.org/drawingml/2006/table">
            <a:tbl>
              <a:tblPr>
                <a:tableStyleId>{2708684C-4D16-4618-839F-0558EEFCDFE6}</a:tableStyleId>
              </a:tblPr>
              <a:tblGrid>
                <a:gridCol w="1104191"/>
              </a:tblGrid>
              <a:tr h="1521644">
                <a:tc>
                  <a:txBody>
                    <a:bodyPr/>
                    <a:lstStyle/>
                    <a:p>
                      <a:pPr defTabSz="914400">
                        <a:defRPr sz="3600"/>
                      </a:pPr>
                      <a:r>
                        <a:rPr lang="en-US" altLang="zh-CN" b="1" dirty="0" smtClean="0"/>
                        <a:t>7</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r>
                        <a:rPr lang="en-US" altLang="zh-CN" b="1" dirty="0" smtClean="0"/>
                        <a:t>0</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r>
                        <a:rPr lang="en-US" altLang="zh-CN" b="1" dirty="0" smtClean="0"/>
                        <a:t>1</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9" name="表格"/>
          <p:cNvGraphicFramePr/>
          <p:nvPr/>
        </p:nvGraphicFramePr>
        <p:xfrm>
          <a:off x="5044767" y="5285982"/>
          <a:ext cx="1104191" cy="4564932"/>
        </p:xfrm>
        <a:graphic>
          <a:graphicData uri="http://schemas.openxmlformats.org/drawingml/2006/table">
            <a:tbl>
              <a:tblPr>
                <a:tableStyleId>{2708684C-4D16-4618-839F-0558EEFCDFE6}</a:tableStyleId>
              </a:tblPr>
              <a:tblGrid>
                <a:gridCol w="1104191"/>
              </a:tblGrid>
              <a:tr h="1521644">
                <a:tc>
                  <a:txBody>
                    <a:bodyPr/>
                    <a:lstStyle/>
                    <a:p>
                      <a:pPr defTabSz="914400">
                        <a:defRPr sz="3600"/>
                      </a:pPr>
                      <a:r>
                        <a:rPr lang="en-US" altLang="zh-CN" b="1" dirty="0" smtClean="0"/>
                        <a:t>2</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r>
                        <a:rPr lang="en-US" altLang="zh-CN" b="1" dirty="0" smtClean="0"/>
                        <a:t>0</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r>
                        <a:rPr lang="en-US" altLang="zh-CN" b="1" dirty="0" smtClean="0"/>
                        <a:t>1</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0" name="表格"/>
          <p:cNvGraphicFramePr/>
          <p:nvPr/>
        </p:nvGraphicFramePr>
        <p:xfrm>
          <a:off x="8010984" y="5285982"/>
          <a:ext cx="1104191" cy="4564932"/>
        </p:xfrm>
        <a:graphic>
          <a:graphicData uri="http://schemas.openxmlformats.org/drawingml/2006/table">
            <a:tbl>
              <a:tblPr>
                <a:tableStyleId>{2708684C-4D16-4618-839F-0558EEFCDFE6}</a:tableStyleId>
              </a:tblPr>
              <a:tblGrid>
                <a:gridCol w="1104191"/>
              </a:tblGrid>
              <a:tr h="1521644">
                <a:tc>
                  <a:txBody>
                    <a:bodyPr/>
                    <a:lstStyle/>
                    <a:p>
                      <a:pPr defTabSz="914400">
                        <a:defRPr sz="3600"/>
                      </a:pPr>
                      <a:r>
                        <a:rPr lang="en-US" altLang="zh-CN" b="1" dirty="0" smtClean="0"/>
                        <a:t>2</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r>
                        <a:rPr lang="en-US" altLang="zh-CN" b="1" dirty="0" smtClean="0"/>
                        <a:t>0</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r>
                        <a:rPr lang="en-US" altLang="zh-CN" b="1" dirty="0" smtClean="0"/>
                        <a:t>3</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1" name="表格"/>
          <p:cNvGraphicFramePr/>
          <p:nvPr/>
        </p:nvGraphicFramePr>
        <p:xfrm>
          <a:off x="9496913" y="5298322"/>
          <a:ext cx="1094983" cy="4540251"/>
        </p:xfrm>
        <a:graphic>
          <a:graphicData uri="http://schemas.openxmlformats.org/drawingml/2006/table">
            <a:tbl>
              <a:tblPr>
                <a:tableStyleId>{2708684C-4D16-4618-839F-0558EEFCDFE6}</a:tableStyleId>
              </a:tblPr>
              <a:tblGrid>
                <a:gridCol w="1094983"/>
              </a:tblGrid>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2" name="表格"/>
          <p:cNvGraphicFramePr/>
          <p:nvPr/>
        </p:nvGraphicFramePr>
        <p:xfrm>
          <a:off x="10970851" y="5298322"/>
          <a:ext cx="1104191" cy="4540251"/>
        </p:xfrm>
        <a:graphic>
          <a:graphicData uri="http://schemas.openxmlformats.org/drawingml/2006/table">
            <a:tbl>
              <a:tblPr>
                <a:tableStyleId>{2708684C-4D16-4618-839F-0558EEFCDFE6}</a:tableStyleId>
              </a:tblPr>
              <a:tblGrid>
                <a:gridCol w="1104191"/>
              </a:tblGrid>
              <a:tr h="1513417">
                <a:tc>
                  <a:txBody>
                    <a:bodyPr/>
                    <a:lstStyle/>
                    <a:p>
                      <a:pPr defTabSz="914400">
                        <a:defRPr sz="3600"/>
                      </a:pPr>
                      <a:r>
                        <a:rPr lang="en-US" altLang="zh-CN" b="1" dirty="0" smtClean="0"/>
                        <a:t>2</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r>
                        <a:rPr lang="en-US" altLang="zh-CN" b="1" dirty="0" smtClean="0"/>
                        <a:t>4</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r>
                        <a:rPr lang="en-US" altLang="zh-CN" b="1" dirty="0" smtClean="0"/>
                        <a:t>3</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3" name="表格"/>
          <p:cNvGraphicFramePr/>
          <p:nvPr/>
        </p:nvGraphicFramePr>
        <p:xfrm>
          <a:off x="12433433" y="5298322"/>
          <a:ext cx="1104191" cy="4540251"/>
        </p:xfrm>
        <a:graphic>
          <a:graphicData uri="http://schemas.openxmlformats.org/drawingml/2006/table">
            <a:tbl>
              <a:tblPr>
                <a:tableStyleId>{2708684C-4D16-4618-839F-0558EEFCDFE6}</a:tableStyleId>
              </a:tblPr>
              <a:tblGrid>
                <a:gridCol w="1104191"/>
              </a:tblGrid>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4" name="表格"/>
          <p:cNvGraphicFramePr/>
          <p:nvPr/>
        </p:nvGraphicFramePr>
        <p:xfrm>
          <a:off x="13911667" y="5298322"/>
          <a:ext cx="1094983" cy="4540251"/>
        </p:xfrm>
        <a:graphic>
          <a:graphicData uri="http://schemas.openxmlformats.org/drawingml/2006/table">
            <a:tbl>
              <a:tblPr>
                <a:tableStyleId>{2708684C-4D16-4618-839F-0558EEFCDFE6}</a:tableStyleId>
              </a:tblPr>
              <a:tblGrid>
                <a:gridCol w="1094983"/>
              </a:tblGrid>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5" name="表格"/>
          <p:cNvGraphicFramePr/>
          <p:nvPr/>
        </p:nvGraphicFramePr>
        <p:xfrm>
          <a:off x="15395170" y="5298322"/>
          <a:ext cx="1104191" cy="4540251"/>
        </p:xfrm>
        <a:graphic>
          <a:graphicData uri="http://schemas.openxmlformats.org/drawingml/2006/table">
            <a:tbl>
              <a:tblPr>
                <a:tableStyleId>{2708684C-4D16-4618-839F-0558EEFCDFE6}</a:tableStyleId>
              </a:tblPr>
              <a:tblGrid>
                <a:gridCol w="1104191"/>
              </a:tblGrid>
              <a:tr h="1513417">
                <a:tc>
                  <a:txBody>
                    <a:bodyPr/>
                    <a:lstStyle/>
                    <a:p>
                      <a:pPr defTabSz="914400">
                        <a:defRPr sz="3600"/>
                      </a:pPr>
                      <a:r>
                        <a:rPr lang="en-US" altLang="zh-CN" b="1" dirty="0" smtClean="0"/>
                        <a:t>2</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r>
                        <a:rPr lang="en-US" altLang="zh-CN" b="1" dirty="0" smtClean="0"/>
                        <a:t>0</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r>
                        <a:rPr lang="en-US" altLang="zh-CN" b="1" dirty="0" smtClean="0"/>
                        <a:t>3</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6" name="表格"/>
          <p:cNvGraphicFramePr/>
          <p:nvPr/>
        </p:nvGraphicFramePr>
        <p:xfrm>
          <a:off x="19803751" y="5298322"/>
          <a:ext cx="1104191" cy="4540251"/>
        </p:xfrm>
        <a:graphic>
          <a:graphicData uri="http://schemas.openxmlformats.org/drawingml/2006/table">
            <a:tbl>
              <a:tblPr>
                <a:tableStyleId>{2708684C-4D16-4618-839F-0558EEFCDFE6}</a:tableStyleId>
              </a:tblPr>
              <a:tblGrid>
                <a:gridCol w="1104191"/>
              </a:tblGrid>
              <a:tr h="1513417">
                <a:tc>
                  <a:txBody>
                    <a:bodyPr/>
                    <a:lstStyle/>
                    <a:p>
                      <a:pPr defTabSz="914400">
                        <a:defRPr sz="3600"/>
                      </a:pP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7" name="表格"/>
          <p:cNvGraphicFramePr/>
          <p:nvPr/>
        </p:nvGraphicFramePr>
        <p:xfrm>
          <a:off x="21293069" y="5298322"/>
          <a:ext cx="1094983" cy="4540251"/>
        </p:xfrm>
        <a:graphic>
          <a:graphicData uri="http://schemas.openxmlformats.org/drawingml/2006/table">
            <a:tbl>
              <a:tblPr>
                <a:tableStyleId>{2708684C-4D16-4618-839F-0558EEFCDFE6}</a:tableStyleId>
              </a:tblPr>
              <a:tblGrid>
                <a:gridCol w="1094983"/>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8" name="表格"/>
          <p:cNvGraphicFramePr/>
          <p:nvPr/>
        </p:nvGraphicFramePr>
        <p:xfrm>
          <a:off x="6525055" y="5285982"/>
          <a:ext cx="1104191" cy="4564932"/>
        </p:xfrm>
        <a:graphic>
          <a:graphicData uri="http://schemas.openxmlformats.org/drawingml/2006/table">
            <a:tbl>
              <a:tblPr>
                <a:tableStyleId>{2708684C-4D16-4618-839F-0558EEFCDFE6}</a:tableStyleId>
              </a:tblPr>
              <a:tblGrid>
                <a:gridCol w="1104191"/>
              </a:tblGrid>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9" name="表格"/>
          <p:cNvGraphicFramePr/>
          <p:nvPr/>
        </p:nvGraphicFramePr>
        <p:xfrm>
          <a:off x="16880779" y="5285982"/>
          <a:ext cx="1094983" cy="4564932"/>
        </p:xfrm>
        <a:graphic>
          <a:graphicData uri="http://schemas.openxmlformats.org/drawingml/2006/table">
            <a:tbl>
              <a:tblPr>
                <a:tableStyleId>{2708684C-4D16-4618-839F-0558EEFCDFE6}</a:tableStyleId>
              </a:tblPr>
              <a:tblGrid>
                <a:gridCol w="1094983"/>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70" name="表格"/>
          <p:cNvGraphicFramePr/>
          <p:nvPr/>
        </p:nvGraphicFramePr>
        <p:xfrm>
          <a:off x="18345553" y="5285982"/>
          <a:ext cx="1094983" cy="4564932"/>
        </p:xfrm>
        <a:graphic>
          <a:graphicData uri="http://schemas.openxmlformats.org/drawingml/2006/table">
            <a:tbl>
              <a:tblPr>
                <a:tableStyleId>{2708684C-4D16-4618-839F-0558EEFCDFE6}</a:tableStyleId>
              </a:tblPr>
              <a:tblGrid>
                <a:gridCol w="1094983"/>
              </a:tblGrid>
              <a:tr h="1521644">
                <a:tc>
                  <a:txBody>
                    <a:bodyPr/>
                    <a:lstStyle/>
                    <a:p>
                      <a:pPr defTabSz="914400">
                        <a:defRPr sz="3600"/>
                      </a:pPr>
                      <a:r>
                        <a:rPr lang="en-US" altLang="zh-CN" b="1" dirty="0" smtClean="0"/>
                        <a:t>2</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r>
                        <a:rPr lang="en-US" altLang="zh-CN" b="1" dirty="0" smtClean="0"/>
                        <a:t>0</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r>
                        <a:rPr lang="en-US" altLang="zh-CN" b="1" dirty="0" smtClean="0"/>
                        <a:t>1</a:t>
                      </a:r>
                      <a:endParaRPr b="1"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71" name="队首是最先进来的，要被替换"/>
          <p:cNvSpPr/>
          <p:nvPr/>
        </p:nvSpPr>
        <p:spPr>
          <a:xfrm>
            <a:off x="11474151" y="1188006"/>
            <a:ext cx="11286368" cy="164147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r>
              <a:rPr lang="zh-CN" altLang="en-US" dirty="0" smtClean="0"/>
              <a:t>用</a:t>
            </a:r>
            <a:r>
              <a:rPr lang="zh-CN" altLang="en-US" dirty="0" smtClean="0">
                <a:solidFill>
                  <a:srgbClr val="FF0000"/>
                </a:solidFill>
              </a:rPr>
              <a:t>以后永远不会被访问</a:t>
            </a:r>
            <a:r>
              <a:rPr lang="zh-CN" altLang="en-US" dirty="0" smtClean="0"/>
              <a:t>的页或者在</a:t>
            </a:r>
            <a:r>
              <a:rPr lang="zh-CN" altLang="en-US" dirty="0" smtClean="0">
                <a:solidFill>
                  <a:srgbClr val="FF0000"/>
                </a:solidFill>
              </a:rPr>
              <a:t>未来最长时间内不会被访问</a:t>
            </a:r>
            <a:r>
              <a:rPr lang="zh-CN" altLang="en-US" dirty="0" smtClean="0"/>
              <a:t>的页作为换出页</a:t>
            </a:r>
            <a:endParaRPr b="1" dirty="0">
              <a:solidFill>
                <a:schemeClr val="accent5"/>
              </a:solidFill>
              <a:latin typeface="Helvetica"/>
              <a:ea typeface="Helvetica"/>
              <a:cs typeface="Helvetica"/>
              <a:sym typeface="Helvetica"/>
            </a:endParaRPr>
          </a:p>
        </p:txBody>
      </p:sp>
      <p:sp>
        <p:nvSpPr>
          <p:cNvPr id="40" name="先进先出置换算法FIFO"/>
          <p:cNvSpPr/>
          <p:nvPr/>
        </p:nvSpPr>
        <p:spPr>
          <a:xfrm>
            <a:off x="1091561" y="404701"/>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rPr lang="zh-CN" altLang="en-US" dirty="0" smtClean="0"/>
              <a:t>最佳</a:t>
            </a:r>
            <a:r>
              <a:rPr dirty="0" smtClean="0"/>
              <a:t>置换算法</a:t>
            </a:r>
            <a:r>
              <a:rPr lang="en-US" altLang="zh-CN" dirty="0" smtClean="0"/>
              <a:t>ORA</a:t>
            </a:r>
            <a:endParaRPr dirty="0"/>
          </a:p>
        </p:txBody>
      </p:sp>
      <p:sp>
        <p:nvSpPr>
          <p:cNvPr id="42" name="缺页…"/>
          <p:cNvSpPr/>
          <p:nvPr/>
        </p:nvSpPr>
        <p:spPr>
          <a:xfrm>
            <a:off x="592559" y="3163753"/>
            <a:ext cx="112851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rPr sz="4000"/>
              <a:t>缺页</a:t>
            </a:r>
          </a:p>
          <a:p>
            <a:pPr>
              <a:lnSpc>
                <a:spcPct val="80000"/>
              </a:lnSpc>
              <a:defRPr sz="4500"/>
            </a:pPr>
            <a:r>
              <a:rPr sz="4000"/>
              <a:t>中断</a:t>
            </a:r>
          </a:p>
        </p:txBody>
      </p:sp>
      <p:sp>
        <p:nvSpPr>
          <p:cNvPr id="43" name="缺页…"/>
          <p:cNvSpPr/>
          <p:nvPr/>
        </p:nvSpPr>
        <p:spPr>
          <a:xfrm>
            <a:off x="2023161" y="3163753"/>
            <a:ext cx="112851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rPr sz="4000"/>
              <a:t>缺页</a:t>
            </a:r>
          </a:p>
          <a:p>
            <a:pPr>
              <a:lnSpc>
                <a:spcPct val="80000"/>
              </a:lnSpc>
              <a:defRPr sz="4500"/>
            </a:pPr>
            <a:r>
              <a:rPr sz="4000"/>
              <a:t>中断</a:t>
            </a:r>
          </a:p>
        </p:txBody>
      </p:sp>
      <p:sp>
        <p:nvSpPr>
          <p:cNvPr id="44" name="缺页…"/>
          <p:cNvSpPr/>
          <p:nvPr/>
        </p:nvSpPr>
        <p:spPr>
          <a:xfrm>
            <a:off x="3589721" y="3163753"/>
            <a:ext cx="112851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rPr sz="4000"/>
              <a:t>缺页</a:t>
            </a:r>
          </a:p>
          <a:p>
            <a:pPr>
              <a:lnSpc>
                <a:spcPct val="80000"/>
              </a:lnSpc>
              <a:defRPr sz="4500"/>
            </a:pPr>
            <a:r>
              <a:rPr sz="4000"/>
              <a:t>中断</a:t>
            </a:r>
          </a:p>
        </p:txBody>
      </p:sp>
      <p:sp>
        <p:nvSpPr>
          <p:cNvPr id="45" name="缺页…"/>
          <p:cNvSpPr/>
          <p:nvPr/>
        </p:nvSpPr>
        <p:spPr>
          <a:xfrm>
            <a:off x="5155053" y="3163753"/>
            <a:ext cx="112851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rPr sz="4000" dirty="0">
                <a:solidFill>
                  <a:srgbClr val="FF0000"/>
                </a:solidFill>
              </a:rPr>
              <a:t>缺页</a:t>
            </a:r>
          </a:p>
          <a:p>
            <a:pPr>
              <a:lnSpc>
                <a:spcPct val="80000"/>
              </a:lnSpc>
              <a:defRPr sz="4500"/>
            </a:pPr>
            <a:r>
              <a:rPr sz="4000" dirty="0">
                <a:solidFill>
                  <a:srgbClr val="FF0000"/>
                </a:solidFill>
              </a:rPr>
              <a:t>中断</a:t>
            </a:r>
          </a:p>
        </p:txBody>
      </p:sp>
      <p:sp>
        <p:nvSpPr>
          <p:cNvPr id="46" name="缺页…"/>
          <p:cNvSpPr/>
          <p:nvPr/>
        </p:nvSpPr>
        <p:spPr>
          <a:xfrm>
            <a:off x="7931041" y="3163753"/>
            <a:ext cx="112851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rPr sz="4000">
                <a:solidFill>
                  <a:srgbClr val="FF0000"/>
                </a:solidFill>
              </a:rPr>
              <a:t>缺页</a:t>
            </a:r>
          </a:p>
          <a:p>
            <a:pPr>
              <a:lnSpc>
                <a:spcPct val="80000"/>
              </a:lnSpc>
              <a:defRPr sz="4500"/>
            </a:pPr>
            <a:r>
              <a:rPr sz="4000">
                <a:solidFill>
                  <a:srgbClr val="FF0000"/>
                </a:solidFill>
              </a:rPr>
              <a:t>中断</a:t>
            </a:r>
          </a:p>
        </p:txBody>
      </p:sp>
      <p:sp>
        <p:nvSpPr>
          <p:cNvPr id="47" name="缺页…"/>
          <p:cNvSpPr/>
          <p:nvPr/>
        </p:nvSpPr>
        <p:spPr>
          <a:xfrm>
            <a:off x="11034585" y="3163753"/>
            <a:ext cx="112851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rPr sz="4000">
                <a:solidFill>
                  <a:srgbClr val="FF0000"/>
                </a:solidFill>
              </a:rPr>
              <a:t>缺页</a:t>
            </a:r>
          </a:p>
          <a:p>
            <a:pPr>
              <a:lnSpc>
                <a:spcPct val="80000"/>
              </a:lnSpc>
              <a:defRPr sz="4500"/>
            </a:pPr>
            <a:r>
              <a:rPr sz="4000" dirty="0">
                <a:solidFill>
                  <a:srgbClr val="FF0000"/>
                </a:solidFill>
              </a:rPr>
              <a:t>中断</a:t>
            </a:r>
          </a:p>
        </p:txBody>
      </p:sp>
      <p:sp>
        <p:nvSpPr>
          <p:cNvPr id="48" name="缺页…"/>
          <p:cNvSpPr/>
          <p:nvPr/>
        </p:nvSpPr>
        <p:spPr>
          <a:xfrm>
            <a:off x="15416345" y="3163753"/>
            <a:ext cx="112851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rPr sz="4000">
                <a:solidFill>
                  <a:srgbClr val="FF0000"/>
                </a:solidFill>
              </a:rPr>
              <a:t>缺页</a:t>
            </a:r>
          </a:p>
          <a:p>
            <a:pPr>
              <a:lnSpc>
                <a:spcPct val="80000"/>
              </a:lnSpc>
              <a:defRPr sz="4500"/>
            </a:pPr>
            <a:r>
              <a:rPr sz="4000" dirty="0">
                <a:solidFill>
                  <a:srgbClr val="FF0000"/>
                </a:solidFill>
              </a:rPr>
              <a:t>中断</a:t>
            </a:r>
          </a:p>
        </p:txBody>
      </p:sp>
      <p:sp>
        <p:nvSpPr>
          <p:cNvPr id="49" name="缺页…"/>
          <p:cNvSpPr/>
          <p:nvPr/>
        </p:nvSpPr>
        <p:spPr>
          <a:xfrm>
            <a:off x="18448965" y="3209103"/>
            <a:ext cx="1128514" cy="10874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z="4500"/>
            </a:pPr>
            <a:r>
              <a:rPr sz="4000">
                <a:solidFill>
                  <a:srgbClr val="FF0000"/>
                </a:solidFill>
              </a:rPr>
              <a:t>缺页</a:t>
            </a:r>
          </a:p>
          <a:p>
            <a:pPr>
              <a:lnSpc>
                <a:spcPct val="80000"/>
              </a:lnSpc>
              <a:defRPr sz="4500"/>
            </a:pPr>
            <a:r>
              <a:rPr sz="4000" dirty="0">
                <a:solidFill>
                  <a:srgbClr val="FF0000"/>
                </a:solidFill>
              </a:rPr>
              <a:t>中断</a:t>
            </a:r>
          </a:p>
        </p:txBody>
      </p:sp>
      <p:sp>
        <p:nvSpPr>
          <p:cNvPr id="50" name="缺页率=缺页➗所有要访问的页=12➗15=80%"/>
          <p:cNvSpPr/>
          <p:nvPr/>
        </p:nvSpPr>
        <p:spPr>
          <a:xfrm>
            <a:off x="1123050" y="11069491"/>
            <a:ext cx="12662121"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rPr dirty="0"/>
              <a:t>缺页率=</a:t>
            </a:r>
            <a:r>
              <a:rPr dirty="0" smtClean="0"/>
              <a:t>缺页</a:t>
            </a:r>
            <a:r>
              <a:rPr lang="en-US" dirty="0"/>
              <a:t>/</a:t>
            </a:r>
            <a:r>
              <a:rPr dirty="0" smtClean="0"/>
              <a:t>所有要访问的页</a:t>
            </a:r>
            <a:r>
              <a:rPr smtClean="0"/>
              <a:t>=</a:t>
            </a:r>
            <a:r>
              <a:rPr lang="en-US" altLang="zh-CN" smtClean="0"/>
              <a:t>8</a:t>
            </a:r>
            <a:r>
              <a:rPr lang="en-US" smtClean="0"/>
              <a:t>/</a:t>
            </a:r>
            <a:r>
              <a:rPr lang="en-US" altLang="zh-CN" smtClean="0"/>
              <a:t>15</a:t>
            </a:r>
            <a:r>
              <a:rPr smtClean="0"/>
              <a:t>=</a:t>
            </a:r>
            <a:r>
              <a:rPr lang="en-US" altLang="zh-CN" smtClean="0"/>
              <a:t>53.33</a:t>
            </a:r>
            <a:r>
              <a:rPr smtClean="0"/>
              <a:t>%</a:t>
            </a:r>
            <a:endParaRPr dirty="0"/>
          </a:p>
        </p:txBody>
      </p:sp>
      <p:sp>
        <p:nvSpPr>
          <p:cNvPr id="51" name="产生多少次缺页中断？"/>
          <p:cNvSpPr/>
          <p:nvPr/>
        </p:nvSpPr>
        <p:spPr>
          <a:xfrm>
            <a:off x="1041611" y="10012151"/>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rPr/>
              <a:t>产生多少次缺页中断</a:t>
            </a:r>
            <a:r>
              <a:rPr smtClean="0"/>
              <a:t>？</a:t>
            </a:r>
            <a:endParaRPr dirty="0"/>
          </a:p>
        </p:txBody>
      </p:sp>
      <p:sp>
        <p:nvSpPr>
          <p:cNvPr id="52" name="产生多少次页置换？"/>
          <p:cNvSpPr/>
          <p:nvPr/>
        </p:nvSpPr>
        <p:spPr>
          <a:xfrm>
            <a:off x="1041611" y="12086285"/>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rPr dirty="0"/>
              <a:t>产生多少次页置换？</a:t>
            </a:r>
          </a:p>
        </p:txBody>
      </p:sp>
      <p:sp>
        <p:nvSpPr>
          <p:cNvPr id="53" name="12次"/>
          <p:cNvSpPr/>
          <p:nvPr/>
        </p:nvSpPr>
        <p:spPr>
          <a:xfrm>
            <a:off x="7572584" y="10071434"/>
            <a:ext cx="1099660"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b="1">
                <a:solidFill>
                  <a:schemeClr val="accent5"/>
                </a:solidFill>
                <a:latin typeface="Helvetica"/>
                <a:ea typeface="Helvetica"/>
                <a:cs typeface="Helvetica"/>
                <a:sym typeface="Helvetica"/>
              </a:defRPr>
            </a:lvl1pPr>
          </a:lstStyle>
          <a:p>
            <a:r>
              <a:rPr lang="en-US" altLang="zh-CN" dirty="0" smtClean="0"/>
              <a:t>8</a:t>
            </a:r>
            <a:r>
              <a:rPr dirty="0" smtClean="0"/>
              <a:t>次</a:t>
            </a:r>
            <a:endParaRPr dirty="0"/>
          </a:p>
        </p:txBody>
      </p:sp>
      <p:sp>
        <p:nvSpPr>
          <p:cNvPr id="54" name="9次"/>
          <p:cNvSpPr/>
          <p:nvPr/>
        </p:nvSpPr>
        <p:spPr>
          <a:xfrm>
            <a:off x="6956448" y="12145568"/>
            <a:ext cx="1099660"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b="1">
                <a:solidFill>
                  <a:schemeClr val="accent5"/>
                </a:solidFill>
                <a:latin typeface="Helvetica"/>
                <a:ea typeface="Helvetica"/>
                <a:cs typeface="Helvetica"/>
                <a:sym typeface="Helvetica"/>
              </a:defRPr>
            </a:lvl1pPr>
          </a:lstStyle>
          <a:p>
            <a:r>
              <a:rPr lang="en-US" altLang="zh-CN" dirty="0" smtClean="0"/>
              <a:t>5</a:t>
            </a:r>
            <a:r>
              <a:rPr dirty="0" smtClean="0"/>
              <a:t>次</a:t>
            </a:r>
            <a:endParaRPr dirty="0"/>
          </a:p>
        </p:txBody>
      </p:sp>
    </p:spTree>
    <p:extLst>
      <p:ext uri="{BB962C8B-B14F-4D97-AF65-F5344CB8AC3E}">
        <p14:creationId xmlns:p14="http://schemas.microsoft.com/office/powerpoint/2010/main" val="31705570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6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56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568"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569" name="从内存页中选择换出页的算法"/>
          <p:cNvSpPr/>
          <p:nvPr/>
        </p:nvSpPr>
        <p:spPr>
          <a:xfrm>
            <a:off x="8516292" y="900564"/>
            <a:ext cx="8369301" cy="10039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lvl1pPr>
          </a:lstStyle>
          <a:p>
            <a:r>
              <a:t>从内存页中选择换出页的算法</a:t>
            </a:r>
          </a:p>
        </p:txBody>
      </p:sp>
      <p:sp>
        <p:nvSpPr>
          <p:cNvPr id="1570" name="页置换算法"/>
          <p:cNvSpPr/>
          <p:nvPr/>
        </p:nvSpPr>
        <p:spPr>
          <a:xfrm>
            <a:off x="557172" y="466545"/>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页置换算法</a:t>
            </a:r>
          </a:p>
        </p:txBody>
      </p:sp>
      <p:sp>
        <p:nvSpPr>
          <p:cNvPr id="1572" name="其他置换算法"/>
          <p:cNvSpPr/>
          <p:nvPr/>
        </p:nvSpPr>
        <p:spPr>
          <a:xfrm>
            <a:off x="2908278" y="2105412"/>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其他置换算法</a:t>
            </a:r>
          </a:p>
        </p:txBody>
      </p:sp>
      <p:sp>
        <p:nvSpPr>
          <p:cNvPr id="1573" name="简单Clock置换算法"/>
          <p:cNvSpPr/>
          <p:nvPr/>
        </p:nvSpPr>
        <p:spPr>
          <a:xfrm>
            <a:off x="1142220" y="5238046"/>
            <a:ext cx="7456418"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简单Clock置换算法</a:t>
            </a:r>
          </a:p>
        </p:txBody>
      </p:sp>
      <p:sp>
        <p:nvSpPr>
          <p:cNvPr id="1574" name="改进型Clock算法"/>
          <p:cNvSpPr/>
          <p:nvPr/>
        </p:nvSpPr>
        <p:spPr>
          <a:xfrm>
            <a:off x="1142220" y="7298833"/>
            <a:ext cx="7456418"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改进型Clock算法</a:t>
            </a:r>
          </a:p>
        </p:txBody>
      </p:sp>
      <p:sp>
        <p:nvSpPr>
          <p:cNvPr id="1575" name="最少使用置换算法"/>
          <p:cNvSpPr/>
          <p:nvPr/>
        </p:nvSpPr>
        <p:spPr>
          <a:xfrm>
            <a:off x="1142220" y="9359620"/>
            <a:ext cx="7456418"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最少使用置换算法</a:t>
            </a:r>
          </a:p>
        </p:txBody>
      </p:sp>
      <p:sp>
        <p:nvSpPr>
          <p:cNvPr id="1577" name="选择最近没有被访问的淘汰"/>
          <p:cNvSpPr/>
          <p:nvPr/>
        </p:nvSpPr>
        <p:spPr>
          <a:xfrm>
            <a:off x="9412490" y="5324110"/>
            <a:ext cx="774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stStyle>
          <a:p>
            <a:r>
              <a:rPr dirty="0"/>
              <a:t>选择最近没有被访问的淘汰</a:t>
            </a:r>
          </a:p>
        </p:txBody>
      </p:sp>
      <p:sp>
        <p:nvSpPr>
          <p:cNvPr id="1578" name="选择既没有被访问过又没有被修改过的淘汰"/>
          <p:cNvSpPr/>
          <p:nvPr/>
        </p:nvSpPr>
        <p:spPr>
          <a:xfrm>
            <a:off x="9412490" y="7337384"/>
            <a:ext cx="1262068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stStyle>
          <a:p>
            <a:r>
              <a:rPr dirty="0"/>
              <a:t>选择既没有被访问过又没有被修改过的淘汰</a:t>
            </a:r>
          </a:p>
        </p:txBody>
      </p:sp>
      <p:sp>
        <p:nvSpPr>
          <p:cNvPr id="1579" name="选择最近时期内使用次数最少的淘汰"/>
          <p:cNvSpPr/>
          <p:nvPr/>
        </p:nvSpPr>
        <p:spPr>
          <a:xfrm>
            <a:off x="9412490" y="9445683"/>
            <a:ext cx="1262068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stStyle>
          <a:p>
            <a:r>
              <a:rPr dirty="0"/>
              <a:t>选择最近时期内使用次数最少的淘汰</a:t>
            </a:r>
          </a:p>
        </p:txBody>
      </p:sp>
      <p:sp>
        <p:nvSpPr>
          <p:cNvPr id="1580" name="4.5.4.3 其他置换算法"/>
          <p:cNvSpPr/>
          <p:nvPr/>
        </p:nvSpPr>
        <p:spPr>
          <a:xfrm>
            <a:off x="80593" y="60571"/>
            <a:ext cx="241091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800">
                <a:solidFill>
                  <a:schemeClr val="bg2"/>
                </a:solidFill>
              </a:rPr>
              <a:t>4.5.4.3 其他置换算法</a:t>
            </a:r>
          </a:p>
        </p:txBody>
      </p:sp>
      <p:pic>
        <p:nvPicPr>
          <p:cNvPr id="1581" name="屏幕快照 2019-03-06 下午3.58.43.png" descr="屏幕快照 2019-03-06 下午3.58.43.png"/>
          <p:cNvPicPr>
            <a:picLocks noChangeAspect="1"/>
          </p:cNvPicPr>
          <p:nvPr/>
        </p:nvPicPr>
        <p:blipFill>
          <a:blip r:embed="rId5">
            <a:extLst/>
          </a:blip>
          <a:stretch>
            <a:fillRect/>
          </a:stretch>
        </p:blipFill>
        <p:spPr>
          <a:xfrm>
            <a:off x="20664963" y="581322"/>
            <a:ext cx="3044846" cy="1270001"/>
          </a:xfrm>
          <a:prstGeom prst="rect">
            <a:avLst/>
          </a:prstGeom>
          <a:ln w="12700">
            <a:miter lim="400000"/>
          </a:ln>
        </p:spPr>
      </p:pic>
      <p:sp>
        <p:nvSpPr>
          <p:cNvPr id="1582"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8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588" name="为每个页记录该页调入内存的时间，当选择换出页时，选择进入内存时间最早的页，这种算法是（）…"/>
          <p:cNvSpPr/>
          <p:nvPr/>
        </p:nvSpPr>
        <p:spPr>
          <a:xfrm>
            <a:off x="1422096" y="3759199"/>
            <a:ext cx="21539807" cy="619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为每个页记录该页调入内存的时间，当选择换出页时，选择进入内存时间最早的页，这种算法是（）</a:t>
            </a:r>
          </a:p>
          <a:p>
            <a:pPr algn="just"/>
            <a:endParaRPr/>
          </a:p>
          <a:p>
            <a:pPr algn="just"/>
            <a:r>
              <a:t>A:最佳置换算法</a:t>
            </a:r>
          </a:p>
          <a:p>
            <a:pPr algn="just"/>
            <a:r>
              <a:t>B:先进先出算法</a:t>
            </a:r>
          </a:p>
          <a:p>
            <a:pPr algn="just"/>
            <a:r>
              <a:t>C:最近最久未使用算法</a:t>
            </a:r>
          </a:p>
          <a:p>
            <a:pPr algn="just"/>
            <a:r>
              <a:t>D:简单Clock置换算法</a:t>
            </a:r>
          </a:p>
        </p:txBody>
      </p:sp>
      <p:sp>
        <p:nvSpPr>
          <p:cNvPr id="1589"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590"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7" name="4.5.4.3 其他置换算法"/>
          <p:cNvSpPr/>
          <p:nvPr/>
        </p:nvSpPr>
        <p:spPr>
          <a:xfrm>
            <a:off x="80593" y="60571"/>
            <a:ext cx="241091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800">
                <a:solidFill>
                  <a:schemeClr val="bg2"/>
                </a:solidFill>
              </a:rPr>
              <a:t>4.5.4.3 其他置换算法</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9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594" name="为每个页记录该页调入内存的时间，当选择换出页时，选择进入内存时间最早的页，这种算法是（）…"/>
          <p:cNvSpPr/>
          <p:nvPr/>
        </p:nvSpPr>
        <p:spPr>
          <a:xfrm>
            <a:off x="1422096" y="3759199"/>
            <a:ext cx="21539807" cy="619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为每个页记录该页调入内存的时间，当选择换出页时，选择进入内存时间最早的页，这种算法是（）</a:t>
            </a:r>
          </a:p>
          <a:p>
            <a:pPr algn="just"/>
            <a:endParaRPr/>
          </a:p>
          <a:p>
            <a:pPr algn="just"/>
            <a:r>
              <a:t>A:最佳置换算法</a:t>
            </a:r>
          </a:p>
          <a:p>
            <a:pPr algn="just">
              <a:defRPr>
                <a:solidFill>
                  <a:schemeClr val="accent5"/>
                </a:solidFill>
              </a:defRPr>
            </a:pPr>
            <a:r>
              <a:t>B:先进先出算法</a:t>
            </a:r>
          </a:p>
          <a:p>
            <a:pPr algn="just"/>
            <a:r>
              <a:t>C:最近最久未使用算法</a:t>
            </a:r>
          </a:p>
          <a:p>
            <a:pPr algn="just"/>
            <a:r>
              <a:t>D:简单Clock置换算法</a:t>
            </a:r>
          </a:p>
        </p:txBody>
      </p:sp>
      <p:sp>
        <p:nvSpPr>
          <p:cNvPr id="1595"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596"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7" name="4.5.4.3 其他置换算法"/>
          <p:cNvSpPr/>
          <p:nvPr/>
        </p:nvSpPr>
        <p:spPr>
          <a:xfrm>
            <a:off x="80593" y="60571"/>
            <a:ext cx="241091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800">
                <a:solidFill>
                  <a:schemeClr val="bg2"/>
                </a:solidFill>
              </a:rPr>
              <a:t>4.5.4.3 其他置换算法</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9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600" name="选择以后永远不会被访问的页面或者在未来最长时间内不会被再访问的页作为换出页的算法是（）…"/>
          <p:cNvSpPr/>
          <p:nvPr/>
        </p:nvSpPr>
        <p:spPr>
          <a:xfrm>
            <a:off x="1422096" y="3759199"/>
            <a:ext cx="21539807" cy="619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选择以后永远不会被访问的页面或者在未来最长时间内不会被再访问的页作为换出页的算法是（）</a:t>
            </a:r>
          </a:p>
          <a:p>
            <a:pPr algn="just"/>
            <a:endParaRPr/>
          </a:p>
          <a:p>
            <a:pPr algn="just"/>
            <a:r>
              <a:t>A:最佳置换算法</a:t>
            </a:r>
          </a:p>
          <a:p>
            <a:pPr algn="just"/>
            <a:r>
              <a:t>B:先进先出算法</a:t>
            </a:r>
          </a:p>
          <a:p>
            <a:pPr algn="just"/>
            <a:r>
              <a:t>C:最近最久未使用算法</a:t>
            </a:r>
          </a:p>
          <a:p>
            <a:pPr algn="just"/>
            <a:r>
              <a:t>D:简单Clock置换算法</a:t>
            </a:r>
          </a:p>
        </p:txBody>
      </p:sp>
      <p:sp>
        <p:nvSpPr>
          <p:cNvPr id="1601"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02"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7" name="4.5.4.3 其他置换算法"/>
          <p:cNvSpPr/>
          <p:nvPr/>
        </p:nvSpPr>
        <p:spPr>
          <a:xfrm>
            <a:off x="80593" y="60571"/>
            <a:ext cx="241091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800">
                <a:solidFill>
                  <a:schemeClr val="bg2"/>
                </a:solidFill>
              </a:rPr>
              <a:t>4.5.4.3 其他置换算法</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0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606" name="选择以后永远不会被访问的页面或者在未来最长时间内不会被再访问的页作为换出页的算法是（）…"/>
          <p:cNvSpPr/>
          <p:nvPr/>
        </p:nvSpPr>
        <p:spPr>
          <a:xfrm>
            <a:off x="1422096" y="3759199"/>
            <a:ext cx="21539807" cy="619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选择以后永远不会被访问的页面或者在未来最长时间内不会被再访问的页作为换出页的算法是（）</a:t>
            </a:r>
          </a:p>
          <a:p>
            <a:pPr algn="just"/>
            <a:endParaRPr/>
          </a:p>
          <a:p>
            <a:pPr algn="just">
              <a:defRPr>
                <a:solidFill>
                  <a:schemeClr val="accent5"/>
                </a:solidFill>
              </a:defRPr>
            </a:pPr>
            <a:r>
              <a:t>A:最佳置换算法</a:t>
            </a:r>
          </a:p>
          <a:p>
            <a:pPr algn="just"/>
            <a:r>
              <a:t>B:先进先出算法</a:t>
            </a:r>
          </a:p>
          <a:p>
            <a:pPr algn="just"/>
            <a:r>
              <a:t>C:最近最久未使用算法</a:t>
            </a:r>
          </a:p>
          <a:p>
            <a:pPr algn="just"/>
            <a:r>
              <a:t>D:简单Clock置换算法</a:t>
            </a:r>
          </a:p>
        </p:txBody>
      </p:sp>
      <p:sp>
        <p:nvSpPr>
          <p:cNvPr id="160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08"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7" name="4.5.4.3 其他置换算法"/>
          <p:cNvSpPr/>
          <p:nvPr/>
        </p:nvSpPr>
        <p:spPr>
          <a:xfrm>
            <a:off x="80593" y="60571"/>
            <a:ext cx="241091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800">
                <a:solidFill>
                  <a:schemeClr val="bg2"/>
                </a:solidFill>
              </a:rPr>
              <a:t>4.5.4.3 其他置换算法</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1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612" name="1810…"/>
          <p:cNvSpPr/>
          <p:nvPr/>
        </p:nvSpPr>
        <p:spPr>
          <a:xfrm>
            <a:off x="1422096" y="4076699"/>
            <a:ext cx="21539807" cy="556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1810</a:t>
            </a:r>
          </a:p>
          <a:p>
            <a:pPr algn="just"/>
            <a:r>
              <a:t>选择在最近的过去最久未访问的页面予以置换的算法是（    ）</a:t>
            </a:r>
          </a:p>
          <a:p>
            <a:pPr algn="just"/>
            <a:endParaRPr/>
          </a:p>
          <a:p>
            <a:pPr algn="just"/>
            <a:r>
              <a:t>A:ORA</a:t>
            </a:r>
          </a:p>
          <a:p>
            <a:pPr algn="just"/>
            <a:r>
              <a:t>B:FIFO</a:t>
            </a:r>
          </a:p>
          <a:p>
            <a:pPr algn="just"/>
            <a:r>
              <a:t>C:LRU</a:t>
            </a:r>
          </a:p>
          <a:p>
            <a:pPr algn="just"/>
            <a:r>
              <a:t>D:Clock</a:t>
            </a:r>
          </a:p>
        </p:txBody>
      </p:sp>
      <p:sp>
        <p:nvSpPr>
          <p:cNvPr id="1613"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14"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7" name="4.5.4.3 其他置换算法"/>
          <p:cNvSpPr/>
          <p:nvPr/>
        </p:nvSpPr>
        <p:spPr>
          <a:xfrm>
            <a:off x="80593" y="60571"/>
            <a:ext cx="241091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800">
                <a:solidFill>
                  <a:schemeClr val="bg2"/>
                </a:solidFill>
              </a:rPr>
              <a:t>4.5.4.3 其他置换算法</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1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618" name="1810…"/>
          <p:cNvSpPr/>
          <p:nvPr/>
        </p:nvSpPr>
        <p:spPr>
          <a:xfrm>
            <a:off x="1422096" y="4076699"/>
            <a:ext cx="21539807" cy="556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rPr dirty="0"/>
              <a:t>1810</a:t>
            </a:r>
          </a:p>
          <a:p>
            <a:pPr algn="just"/>
            <a:r>
              <a:rPr dirty="0"/>
              <a:t>选择在最近的过去最久未访问的页面予以置换的算法是（    ）</a:t>
            </a:r>
          </a:p>
          <a:p>
            <a:pPr algn="just"/>
            <a:endParaRPr dirty="0"/>
          </a:p>
          <a:p>
            <a:pPr algn="just"/>
            <a:r>
              <a:rPr dirty="0"/>
              <a:t>A:ORA</a:t>
            </a:r>
          </a:p>
          <a:p>
            <a:pPr algn="just"/>
            <a:r>
              <a:rPr dirty="0"/>
              <a:t>B:FIFO</a:t>
            </a:r>
          </a:p>
          <a:p>
            <a:pPr algn="just">
              <a:defRPr>
                <a:solidFill>
                  <a:schemeClr val="accent5"/>
                </a:solidFill>
              </a:defRPr>
            </a:pPr>
            <a:r>
              <a:rPr dirty="0"/>
              <a:t>C:LRU</a:t>
            </a:r>
          </a:p>
          <a:p>
            <a:pPr algn="just"/>
            <a:r>
              <a:rPr dirty="0"/>
              <a:t>D:Clock</a:t>
            </a:r>
          </a:p>
        </p:txBody>
      </p:sp>
      <p:sp>
        <p:nvSpPr>
          <p:cNvPr id="1619"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20"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7" name="4.5.4.3 其他置换算法"/>
          <p:cNvSpPr/>
          <p:nvPr/>
        </p:nvSpPr>
        <p:spPr>
          <a:xfrm>
            <a:off x="80593" y="60571"/>
            <a:ext cx="241091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800">
                <a:solidFill>
                  <a:schemeClr val="bg2"/>
                </a:solidFill>
              </a:rPr>
              <a:t>4.5.4.3 其他置换算法</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72" name="1 存储器的层次结构"/>
          <p:cNvSpPr/>
          <p:nvPr/>
        </p:nvSpPr>
        <p:spPr>
          <a:xfrm>
            <a:off x="8129867" y="319102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存储器的层次结构</a:t>
            </a:r>
          </a:p>
        </p:txBody>
      </p:sp>
      <p:sp>
        <p:nvSpPr>
          <p:cNvPr id="73" name="2 程序的链接和装入"/>
          <p:cNvSpPr/>
          <p:nvPr/>
        </p:nvSpPr>
        <p:spPr>
          <a:xfrm>
            <a:off x="8129867" y="4254070"/>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程序的链接和装入</a:t>
            </a:r>
          </a:p>
        </p:txBody>
      </p:sp>
      <p:sp>
        <p:nvSpPr>
          <p:cNvPr id="74" name="3 连续分配存储管理方式"/>
          <p:cNvSpPr/>
          <p:nvPr/>
        </p:nvSpPr>
        <p:spPr>
          <a:xfrm>
            <a:off x="8129867" y="5317116"/>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连续分配存储管理方式</a:t>
            </a:r>
          </a:p>
        </p:txBody>
      </p:sp>
      <p:sp>
        <p:nvSpPr>
          <p:cNvPr id="75" name="4 基本分页存储管理方式"/>
          <p:cNvSpPr/>
          <p:nvPr/>
        </p:nvSpPr>
        <p:spPr>
          <a:xfrm>
            <a:off x="8129867" y="638016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基本分页存储管理方式</a:t>
            </a:r>
          </a:p>
        </p:txBody>
      </p:sp>
      <p:sp>
        <p:nvSpPr>
          <p:cNvPr id="76" name="5 基于分页的虚拟存储系统"/>
          <p:cNvSpPr/>
          <p:nvPr/>
        </p:nvSpPr>
        <p:spPr>
          <a:xfrm>
            <a:off x="8129867" y="7356469"/>
            <a:ext cx="9832819"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dirty="0">
                <a:solidFill>
                  <a:srgbClr val="FF0000"/>
                </a:solidFill>
              </a:rPr>
              <a:t>5 基于分页的虚拟存储系统</a:t>
            </a:r>
          </a:p>
        </p:txBody>
      </p:sp>
      <p:sp>
        <p:nvSpPr>
          <p:cNvPr id="77" name="6 分段存储管理"/>
          <p:cNvSpPr/>
          <p:nvPr/>
        </p:nvSpPr>
        <p:spPr>
          <a:xfrm>
            <a:off x="8129867" y="850625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分段存储管理</a:t>
            </a:r>
          </a:p>
        </p:txBody>
      </p:sp>
      <p:sp>
        <p:nvSpPr>
          <p:cNvPr id="7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9" name="7 Linux的伙伴系统"/>
          <p:cNvSpPr/>
          <p:nvPr/>
        </p:nvSpPr>
        <p:spPr>
          <a:xfrm>
            <a:off x="8129867" y="9569300"/>
            <a:ext cx="6791275"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7 Linux的伙伴系统</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23"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62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625"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626" name="请求分页中的硬件支持"/>
          <p:cNvSpPr/>
          <p:nvPr/>
        </p:nvSpPr>
        <p:spPr>
          <a:xfrm>
            <a:off x="1091561" y="3042109"/>
            <a:ext cx="745641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请求分页中的硬件支持</a:t>
            </a:r>
          </a:p>
        </p:txBody>
      </p:sp>
      <p:sp>
        <p:nvSpPr>
          <p:cNvPr id="1627" name="箭头"/>
          <p:cNvSpPr/>
          <p:nvPr/>
        </p:nvSpPr>
        <p:spPr>
          <a:xfrm>
            <a:off x="9461021" y="10548068"/>
            <a:ext cx="1714273" cy="1270001"/>
          </a:xfrm>
          <a:custGeom>
            <a:avLst/>
            <a:gdLst/>
            <a:ahLst/>
            <a:cxnLst>
              <a:cxn ang="0">
                <a:pos x="wd2" y="hd2"/>
              </a:cxn>
              <a:cxn ang="5400000">
                <a:pos x="wd2" y="hd2"/>
              </a:cxn>
              <a:cxn ang="10800000">
                <a:pos x="wd2" y="hd2"/>
              </a:cxn>
              <a:cxn ang="16200000">
                <a:pos x="wd2" y="hd2"/>
              </a:cxn>
            </a:cxnLst>
            <a:rect l="0" t="0" r="r" b="b"/>
            <a:pathLst>
              <a:path w="21600" h="21600" extrusionOk="0">
                <a:moveTo>
                  <a:pt x="10241" y="14256"/>
                </a:moveTo>
                <a:lnTo>
                  <a:pt x="10241" y="21600"/>
                </a:lnTo>
                <a:lnTo>
                  <a:pt x="0" y="10800"/>
                </a:lnTo>
                <a:lnTo>
                  <a:pt x="10241" y="0"/>
                </a:lnTo>
                <a:lnTo>
                  <a:pt x="10241" y="7344"/>
                </a:lnTo>
                <a:lnTo>
                  <a:pt x="21600" y="7344"/>
                </a:lnTo>
                <a:lnTo>
                  <a:pt x="21600" y="14256"/>
                </a:lnTo>
                <a:close/>
              </a:path>
            </a:pathLst>
          </a:cu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628" name="页分配策略"/>
          <p:cNvSpPr/>
          <p:nvPr/>
        </p:nvSpPr>
        <p:spPr>
          <a:xfrm>
            <a:off x="1091561" y="5449719"/>
            <a:ext cx="745641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页分配策略</a:t>
            </a:r>
          </a:p>
        </p:txBody>
      </p:sp>
      <p:sp>
        <p:nvSpPr>
          <p:cNvPr id="1629" name="页置换算法"/>
          <p:cNvSpPr/>
          <p:nvPr/>
        </p:nvSpPr>
        <p:spPr>
          <a:xfrm>
            <a:off x="1091561" y="7998893"/>
            <a:ext cx="745641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页置换算法</a:t>
            </a:r>
          </a:p>
        </p:txBody>
      </p:sp>
      <p:sp>
        <p:nvSpPr>
          <p:cNvPr id="1630" name="请求分页系统的性能"/>
          <p:cNvSpPr/>
          <p:nvPr/>
        </p:nvSpPr>
        <p:spPr>
          <a:xfrm>
            <a:off x="1091561" y="10548068"/>
            <a:ext cx="745641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请求分页系统的性能</a:t>
            </a:r>
          </a:p>
        </p:txBody>
      </p:sp>
      <p:sp>
        <p:nvSpPr>
          <p:cNvPr id="1631" name="4.5.5.0 请求分页系统的性能分析"/>
          <p:cNvSpPr/>
          <p:nvPr/>
        </p:nvSpPr>
        <p:spPr>
          <a:xfrm>
            <a:off x="33917" y="130253"/>
            <a:ext cx="471924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4.5.5.0 请求分页系统的性能分析</a:t>
            </a:r>
          </a:p>
        </p:txBody>
      </p:sp>
      <p:pic>
        <p:nvPicPr>
          <p:cNvPr id="1632" name="屏幕快照 2019-03-06 下午3.58.54.png" descr="屏幕快照 2019-03-06 下午3.58.54.png"/>
          <p:cNvPicPr>
            <a:picLocks noChangeAspect="1"/>
          </p:cNvPicPr>
          <p:nvPr/>
        </p:nvPicPr>
        <p:blipFill>
          <a:blip r:embed="rId3">
            <a:extLst/>
          </a:blip>
          <a:stretch>
            <a:fillRect/>
          </a:stretch>
        </p:blipFill>
        <p:spPr>
          <a:xfrm>
            <a:off x="20719986" y="619422"/>
            <a:ext cx="3284205" cy="1270001"/>
          </a:xfrm>
          <a:prstGeom prst="rect">
            <a:avLst/>
          </a:prstGeom>
          <a:ln w="12700">
            <a:miter lim="400000"/>
          </a:ln>
        </p:spPr>
      </p:pic>
      <p:sp>
        <p:nvSpPr>
          <p:cNvPr id="1633"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634" name="请求分页系统是最基本、最常用的虚拟存储系统的实现方式"/>
          <p:cNvSpPr/>
          <p:nvPr/>
        </p:nvSpPr>
        <p:spPr>
          <a:xfrm>
            <a:off x="1056951" y="1056998"/>
            <a:ext cx="16624301"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rPr b="1">
                <a:solidFill>
                  <a:schemeClr val="accent5"/>
                </a:solidFill>
                <a:latin typeface="Helvetica"/>
                <a:ea typeface="Helvetica"/>
                <a:cs typeface="Helvetica"/>
                <a:sym typeface="Helvetica"/>
              </a:rPr>
              <a:t>请求分页</a:t>
            </a:r>
            <a:r>
              <a:t>系统是最基本、最常用的虚拟存储系统的实现方式</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3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63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639"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640" name="请求分页系统的性能"/>
          <p:cNvSpPr/>
          <p:nvPr/>
        </p:nvSpPr>
        <p:spPr>
          <a:xfrm>
            <a:off x="506277" y="418145"/>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请求分页系统的性能</a:t>
            </a:r>
          </a:p>
        </p:txBody>
      </p:sp>
      <p:grpSp>
        <p:nvGrpSpPr>
          <p:cNvPr id="1643" name="缺页率对有效访问时间的影响"/>
          <p:cNvGrpSpPr/>
          <p:nvPr/>
        </p:nvGrpSpPr>
        <p:grpSpPr>
          <a:xfrm>
            <a:off x="729613" y="1884147"/>
            <a:ext cx="8521701" cy="1143001"/>
            <a:chOff x="0" y="0"/>
            <a:chExt cx="8521700" cy="1143000"/>
          </a:xfrm>
        </p:grpSpPr>
        <p:sp>
          <p:nvSpPr>
            <p:cNvPr id="1642" name="缺页率对有效访问时间的影响"/>
            <p:cNvSpPr/>
            <p:nvPr/>
          </p:nvSpPr>
          <p:spPr>
            <a:xfrm>
              <a:off x="38100" y="38100"/>
              <a:ext cx="844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缺页率对有效访问时间的影响</a:t>
              </a:r>
            </a:p>
          </p:txBody>
        </p:sp>
        <p:pic>
          <p:nvPicPr>
            <p:cNvPr id="1641" name="缺页率对有效访问时间的影响" descr="缺页率对有效访问时间的影响"/>
            <p:cNvPicPr>
              <a:picLocks/>
            </p:cNvPicPr>
            <p:nvPr/>
          </p:nvPicPr>
          <p:blipFill>
            <a:blip r:embed="rId4">
              <a:alphaModFix amt="19967"/>
              <a:extLst/>
            </a:blip>
            <a:stretch>
              <a:fillRect/>
            </a:stretch>
          </p:blipFill>
          <p:spPr>
            <a:xfrm>
              <a:off x="0" y="-1"/>
              <a:ext cx="8521701" cy="1143001"/>
            </a:xfrm>
            <a:prstGeom prst="rect">
              <a:avLst/>
            </a:prstGeom>
            <a:effectLst/>
          </p:spPr>
        </p:pic>
      </p:grpSp>
      <p:sp>
        <p:nvSpPr>
          <p:cNvPr id="1644" name="有效访问时间=0.1+24999.9✖️P"/>
          <p:cNvSpPr/>
          <p:nvPr/>
        </p:nvSpPr>
        <p:spPr>
          <a:xfrm>
            <a:off x="590691" y="4402341"/>
            <a:ext cx="8640186"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dirty="0"/>
              <a:t>有效访问时间=</a:t>
            </a:r>
            <a:r>
              <a:rPr dirty="0" smtClean="0"/>
              <a:t>0.1+24999.9</a:t>
            </a:r>
            <a:r>
              <a:rPr lang="en-US" dirty="0" smtClean="0"/>
              <a:t>*</a:t>
            </a:r>
            <a:r>
              <a:rPr dirty="0" smtClean="0"/>
              <a:t>P</a:t>
            </a:r>
            <a:endParaRPr dirty="0"/>
          </a:p>
        </p:txBody>
      </p:sp>
      <p:sp>
        <p:nvSpPr>
          <p:cNvPr id="1645" name="P为缺页率"/>
          <p:cNvSpPr/>
          <p:nvPr/>
        </p:nvSpPr>
        <p:spPr>
          <a:xfrm>
            <a:off x="590691" y="3223149"/>
            <a:ext cx="304228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P为缺页率</a:t>
            </a:r>
          </a:p>
        </p:txBody>
      </p:sp>
      <p:sp>
        <p:nvSpPr>
          <p:cNvPr id="1646" name="有效访问时间与缺页率成正比，缺页率越高，有效访问时间越长，访问效率越低"/>
          <p:cNvSpPr/>
          <p:nvPr/>
        </p:nvSpPr>
        <p:spPr>
          <a:xfrm>
            <a:off x="590691" y="5462967"/>
            <a:ext cx="223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r>
              <a:t>有效访问时间与缺页率成正比，</a:t>
            </a:r>
            <a:r>
              <a:rPr b="1">
                <a:solidFill>
                  <a:schemeClr val="accent5"/>
                </a:solidFill>
                <a:latin typeface="Helvetica"/>
                <a:ea typeface="Helvetica"/>
                <a:cs typeface="Helvetica"/>
                <a:sym typeface="Helvetica"/>
              </a:rPr>
              <a:t>缺页率越高，有效访问时间越长，访问效率越低</a:t>
            </a:r>
          </a:p>
        </p:txBody>
      </p:sp>
      <p:pic>
        <p:nvPicPr>
          <p:cNvPr id="1647" name="屏幕快照 2019-03-06 下午3.58.54.png" descr="屏幕快照 2019-03-06 下午3.58.54.png"/>
          <p:cNvPicPr>
            <a:picLocks noChangeAspect="1"/>
          </p:cNvPicPr>
          <p:nvPr/>
        </p:nvPicPr>
        <p:blipFill>
          <a:blip r:embed="rId5">
            <a:extLst/>
          </a:blip>
          <a:stretch>
            <a:fillRect/>
          </a:stretch>
        </p:blipFill>
        <p:spPr>
          <a:xfrm>
            <a:off x="20719986" y="619422"/>
            <a:ext cx="3284205" cy="1270001"/>
          </a:xfrm>
          <a:prstGeom prst="rect">
            <a:avLst/>
          </a:prstGeom>
          <a:ln w="12700">
            <a:miter lim="400000"/>
          </a:ln>
        </p:spPr>
      </p:pic>
      <p:sp>
        <p:nvSpPr>
          <p:cNvPr id="1648"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649" name="4.5.5.0 请求分页系统的性能分析"/>
          <p:cNvSpPr/>
          <p:nvPr/>
        </p:nvSpPr>
        <p:spPr>
          <a:xfrm>
            <a:off x="33917" y="100368"/>
            <a:ext cx="3180358"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600">
                <a:solidFill>
                  <a:schemeClr val="bg2"/>
                </a:solidFill>
              </a:rPr>
              <a:t>4.5.5.0 请求分页系统的性能分析</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5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65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654"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655" name="请求分页系统的性能"/>
          <p:cNvSpPr/>
          <p:nvPr/>
        </p:nvSpPr>
        <p:spPr>
          <a:xfrm>
            <a:off x="506277" y="418145"/>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请求分页系统的性能</a:t>
            </a:r>
          </a:p>
        </p:txBody>
      </p:sp>
      <p:grpSp>
        <p:nvGrpSpPr>
          <p:cNvPr id="1658" name="缺页率对有效访问时间的影响"/>
          <p:cNvGrpSpPr/>
          <p:nvPr/>
        </p:nvGrpSpPr>
        <p:grpSpPr>
          <a:xfrm>
            <a:off x="729613" y="1884147"/>
            <a:ext cx="8521701" cy="1143001"/>
            <a:chOff x="0" y="0"/>
            <a:chExt cx="8521700" cy="1143000"/>
          </a:xfrm>
        </p:grpSpPr>
        <p:sp>
          <p:nvSpPr>
            <p:cNvPr id="1657" name="缺页率对有效访问时间的影响"/>
            <p:cNvSpPr/>
            <p:nvPr/>
          </p:nvSpPr>
          <p:spPr>
            <a:xfrm>
              <a:off x="38100" y="38100"/>
              <a:ext cx="844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缺页率对有效访问时间的影响</a:t>
              </a:r>
            </a:p>
          </p:txBody>
        </p:sp>
        <p:pic>
          <p:nvPicPr>
            <p:cNvPr id="1656" name="缺页率对有效访问时间的影响" descr="缺页率对有效访问时间的影响"/>
            <p:cNvPicPr>
              <a:picLocks/>
            </p:cNvPicPr>
            <p:nvPr/>
          </p:nvPicPr>
          <p:blipFill>
            <a:blip r:embed="rId4">
              <a:alphaModFix amt="19967"/>
              <a:extLst/>
            </a:blip>
            <a:stretch>
              <a:fillRect/>
            </a:stretch>
          </p:blipFill>
          <p:spPr>
            <a:xfrm>
              <a:off x="0" y="-1"/>
              <a:ext cx="8521701" cy="1143001"/>
            </a:xfrm>
            <a:prstGeom prst="rect">
              <a:avLst/>
            </a:prstGeom>
            <a:effectLst/>
          </p:spPr>
        </p:pic>
      </p:grpSp>
      <p:grpSp>
        <p:nvGrpSpPr>
          <p:cNvPr id="1661" name="工作集"/>
          <p:cNvGrpSpPr/>
          <p:nvPr/>
        </p:nvGrpSpPr>
        <p:grpSpPr>
          <a:xfrm>
            <a:off x="850959" y="6820654"/>
            <a:ext cx="2171701" cy="1143001"/>
            <a:chOff x="0" y="0"/>
            <a:chExt cx="2171700" cy="1143000"/>
          </a:xfrm>
        </p:grpSpPr>
        <p:sp>
          <p:nvSpPr>
            <p:cNvPr id="1660" name="工作集"/>
            <p:cNvSpPr/>
            <p:nvPr/>
          </p:nvSpPr>
          <p:spPr>
            <a:xfrm>
              <a:off x="38100" y="38100"/>
              <a:ext cx="209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工作集</a:t>
              </a:r>
            </a:p>
          </p:txBody>
        </p:sp>
        <p:pic>
          <p:nvPicPr>
            <p:cNvPr id="1659" name="工作集" descr="工作集"/>
            <p:cNvPicPr>
              <a:picLocks/>
            </p:cNvPicPr>
            <p:nvPr/>
          </p:nvPicPr>
          <p:blipFill>
            <a:blip r:embed="rId5">
              <a:alphaModFix amt="19889"/>
              <a:extLst/>
            </a:blip>
            <a:stretch>
              <a:fillRect/>
            </a:stretch>
          </p:blipFill>
          <p:spPr>
            <a:xfrm>
              <a:off x="-1" y="-1"/>
              <a:ext cx="2171701" cy="1143001"/>
            </a:xfrm>
            <a:prstGeom prst="rect">
              <a:avLst/>
            </a:prstGeom>
            <a:effectLst/>
          </p:spPr>
        </p:pic>
      </p:grpSp>
      <p:sp>
        <p:nvSpPr>
          <p:cNvPr id="1662" name="引入工作集目的：降低缺页率，提高访问内存效率"/>
          <p:cNvSpPr/>
          <p:nvPr/>
        </p:nvSpPr>
        <p:spPr>
          <a:xfrm>
            <a:off x="3342868" y="6890186"/>
            <a:ext cx="14084301" cy="10039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lvl1pPr>
          </a:lstStyle>
          <a:p>
            <a:r>
              <a:rPr dirty="0"/>
              <a:t>引入工作集目的：降低缺页率，提高访问内存效率</a:t>
            </a:r>
          </a:p>
        </p:txBody>
      </p:sp>
      <p:sp>
        <p:nvSpPr>
          <p:cNvPr id="1664" name="P为缺页率"/>
          <p:cNvSpPr/>
          <p:nvPr/>
        </p:nvSpPr>
        <p:spPr>
          <a:xfrm>
            <a:off x="590691" y="3223149"/>
            <a:ext cx="304228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P为缺页率</a:t>
            </a:r>
          </a:p>
        </p:txBody>
      </p:sp>
      <p:sp>
        <p:nvSpPr>
          <p:cNvPr id="1665" name="有效访问时间与缺页率成正比，缺页率越高，有效访问时间越长，访问效率越低"/>
          <p:cNvSpPr/>
          <p:nvPr/>
        </p:nvSpPr>
        <p:spPr>
          <a:xfrm>
            <a:off x="590691" y="5462967"/>
            <a:ext cx="223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有效访问时间与缺页率成正比，缺页率越高，有效访问时间越长，访问效率越低</a:t>
            </a:r>
          </a:p>
        </p:txBody>
      </p:sp>
      <p:sp>
        <p:nvSpPr>
          <p:cNvPr id="1666" name="含义：某段时间间隔里，进程实际要访问的页的集合"/>
          <p:cNvSpPr/>
          <p:nvPr/>
        </p:nvSpPr>
        <p:spPr>
          <a:xfrm>
            <a:off x="938468" y="8330740"/>
            <a:ext cx="147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含义：某段时间间隔里，进程实际要访问的页的集合</a:t>
            </a:r>
          </a:p>
        </p:txBody>
      </p:sp>
      <p:pic>
        <p:nvPicPr>
          <p:cNvPr id="1667" name="屏幕快照 2019-03-06 下午3.58.54.png" descr="屏幕快照 2019-03-06 下午3.58.54.png"/>
          <p:cNvPicPr>
            <a:picLocks noChangeAspect="1"/>
          </p:cNvPicPr>
          <p:nvPr/>
        </p:nvPicPr>
        <p:blipFill>
          <a:blip r:embed="rId6">
            <a:extLst/>
          </a:blip>
          <a:stretch>
            <a:fillRect/>
          </a:stretch>
        </p:blipFill>
        <p:spPr>
          <a:xfrm>
            <a:off x="20719986" y="619422"/>
            <a:ext cx="3284205" cy="1270001"/>
          </a:xfrm>
          <a:prstGeom prst="rect">
            <a:avLst/>
          </a:prstGeom>
          <a:ln w="12700">
            <a:miter lim="400000"/>
          </a:ln>
        </p:spPr>
      </p:pic>
      <p:sp>
        <p:nvSpPr>
          <p:cNvPr id="1668"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669" name="4.5.5.0 请求分页系统的性能分析"/>
          <p:cNvSpPr/>
          <p:nvPr/>
        </p:nvSpPr>
        <p:spPr>
          <a:xfrm>
            <a:off x="64397" y="85276"/>
            <a:ext cx="2795637"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400">
                <a:solidFill>
                  <a:schemeClr val="bg2"/>
                </a:solidFill>
              </a:rPr>
              <a:t>4.5.5.0 请求分页系统的性能分析</a:t>
            </a:r>
          </a:p>
        </p:txBody>
      </p:sp>
      <p:sp>
        <p:nvSpPr>
          <p:cNvPr id="21" name="有效访问时间=0.1+24999.9✖️P"/>
          <p:cNvSpPr/>
          <p:nvPr/>
        </p:nvSpPr>
        <p:spPr>
          <a:xfrm>
            <a:off x="590691" y="4402341"/>
            <a:ext cx="8640186"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dirty="0"/>
              <a:t>有效访问时间=</a:t>
            </a:r>
            <a:r>
              <a:rPr dirty="0" smtClean="0"/>
              <a:t>0.1+24999.9</a:t>
            </a:r>
            <a:r>
              <a:rPr lang="en-US" dirty="0" smtClean="0"/>
              <a:t>*</a:t>
            </a:r>
            <a:r>
              <a:rPr dirty="0" smtClean="0"/>
              <a:t>P</a:t>
            </a:r>
            <a:endParaRPr dirty="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7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67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676"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677" name="请求分页系统的性能"/>
          <p:cNvSpPr/>
          <p:nvPr/>
        </p:nvSpPr>
        <p:spPr>
          <a:xfrm>
            <a:off x="506277" y="418145"/>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请求分页系统的性能</a:t>
            </a:r>
          </a:p>
        </p:txBody>
      </p:sp>
      <p:grpSp>
        <p:nvGrpSpPr>
          <p:cNvPr id="1680" name="抖动"/>
          <p:cNvGrpSpPr/>
          <p:nvPr/>
        </p:nvGrpSpPr>
        <p:grpSpPr>
          <a:xfrm>
            <a:off x="964881" y="9688426"/>
            <a:ext cx="1536701" cy="1143001"/>
            <a:chOff x="0" y="0"/>
            <a:chExt cx="1536700" cy="1143000"/>
          </a:xfrm>
        </p:grpSpPr>
        <p:sp>
          <p:nvSpPr>
            <p:cNvPr id="1679" name="抖动"/>
            <p:cNvSpPr/>
            <p:nvPr/>
          </p:nvSpPr>
          <p:spPr>
            <a:xfrm>
              <a:off x="38100" y="38100"/>
              <a:ext cx="146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抖动</a:t>
              </a:r>
            </a:p>
          </p:txBody>
        </p:sp>
        <p:pic>
          <p:nvPicPr>
            <p:cNvPr id="1678" name="抖动" descr="抖动"/>
            <p:cNvPicPr>
              <a:picLocks/>
            </p:cNvPicPr>
            <p:nvPr/>
          </p:nvPicPr>
          <p:blipFill>
            <a:blip r:embed="rId4">
              <a:extLst/>
            </a:blip>
            <a:stretch>
              <a:fillRect/>
            </a:stretch>
          </p:blipFill>
          <p:spPr>
            <a:xfrm>
              <a:off x="-1" y="-1"/>
              <a:ext cx="1536701" cy="1143001"/>
            </a:xfrm>
            <a:prstGeom prst="rect">
              <a:avLst/>
            </a:prstGeom>
            <a:effectLst/>
          </p:spPr>
        </p:pic>
      </p:grpSp>
      <p:sp>
        <p:nvSpPr>
          <p:cNvPr id="1681" name="运行进程的大部分时间都用于页的换入换出…"/>
          <p:cNvSpPr/>
          <p:nvPr/>
        </p:nvSpPr>
        <p:spPr>
          <a:xfrm>
            <a:off x="2727850" y="9764309"/>
            <a:ext cx="13061075"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运行进程的大部分时间都用于页的换入换出</a:t>
            </a:r>
          </a:p>
          <a:p>
            <a:r>
              <a:t>几乎不能完成任何有效果工作的状态</a:t>
            </a:r>
          </a:p>
        </p:txBody>
      </p:sp>
      <p:grpSp>
        <p:nvGrpSpPr>
          <p:cNvPr id="1684" name="缺页率对有效访问时间的影响"/>
          <p:cNvGrpSpPr/>
          <p:nvPr/>
        </p:nvGrpSpPr>
        <p:grpSpPr>
          <a:xfrm>
            <a:off x="729613" y="1884147"/>
            <a:ext cx="8521701" cy="1143001"/>
            <a:chOff x="0" y="0"/>
            <a:chExt cx="8521700" cy="1143000"/>
          </a:xfrm>
        </p:grpSpPr>
        <p:sp>
          <p:nvSpPr>
            <p:cNvPr id="1683" name="缺页率对有效访问时间的影响"/>
            <p:cNvSpPr/>
            <p:nvPr/>
          </p:nvSpPr>
          <p:spPr>
            <a:xfrm>
              <a:off x="38100" y="38100"/>
              <a:ext cx="844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缺页率对有效访问时间的影响</a:t>
              </a:r>
            </a:p>
          </p:txBody>
        </p:sp>
        <p:pic>
          <p:nvPicPr>
            <p:cNvPr id="1682" name="缺页率对有效访问时间的影响" descr="缺页率对有效访问时间的影响"/>
            <p:cNvPicPr>
              <a:picLocks/>
            </p:cNvPicPr>
            <p:nvPr/>
          </p:nvPicPr>
          <p:blipFill>
            <a:blip r:embed="rId5">
              <a:alphaModFix amt="19967"/>
              <a:extLst/>
            </a:blip>
            <a:stretch>
              <a:fillRect/>
            </a:stretch>
          </p:blipFill>
          <p:spPr>
            <a:xfrm>
              <a:off x="0" y="-1"/>
              <a:ext cx="8521701" cy="1143001"/>
            </a:xfrm>
            <a:prstGeom prst="rect">
              <a:avLst/>
            </a:prstGeom>
            <a:effectLst/>
          </p:spPr>
        </p:pic>
      </p:grpSp>
      <p:sp>
        <p:nvSpPr>
          <p:cNvPr id="1686" name="P为缺页率"/>
          <p:cNvSpPr/>
          <p:nvPr/>
        </p:nvSpPr>
        <p:spPr>
          <a:xfrm>
            <a:off x="590691" y="3223149"/>
            <a:ext cx="304228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P为缺页率</a:t>
            </a:r>
          </a:p>
        </p:txBody>
      </p:sp>
      <p:sp>
        <p:nvSpPr>
          <p:cNvPr id="1687" name="有效访问时间与缺页率成正比，缺页率越高，有效访问时间越长，访问内存效率越低"/>
          <p:cNvSpPr/>
          <p:nvPr/>
        </p:nvSpPr>
        <p:spPr>
          <a:xfrm>
            <a:off x="590691" y="5462967"/>
            <a:ext cx="2360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有效访问时间与缺页率成正比，缺页率越高，有效访问时间越长，访问内存效率越低</a:t>
            </a:r>
          </a:p>
        </p:txBody>
      </p:sp>
      <p:grpSp>
        <p:nvGrpSpPr>
          <p:cNvPr id="1690" name="工作集"/>
          <p:cNvGrpSpPr/>
          <p:nvPr/>
        </p:nvGrpSpPr>
        <p:grpSpPr>
          <a:xfrm>
            <a:off x="850959" y="6820654"/>
            <a:ext cx="2171701" cy="1143001"/>
            <a:chOff x="0" y="0"/>
            <a:chExt cx="2171700" cy="1143000"/>
          </a:xfrm>
        </p:grpSpPr>
        <p:sp>
          <p:nvSpPr>
            <p:cNvPr id="1689" name="工作集"/>
            <p:cNvSpPr/>
            <p:nvPr/>
          </p:nvSpPr>
          <p:spPr>
            <a:xfrm>
              <a:off x="38100" y="38100"/>
              <a:ext cx="209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工作集</a:t>
              </a:r>
            </a:p>
          </p:txBody>
        </p:sp>
        <p:pic>
          <p:nvPicPr>
            <p:cNvPr id="1688" name="工作集" descr="工作集"/>
            <p:cNvPicPr>
              <a:picLocks/>
            </p:cNvPicPr>
            <p:nvPr/>
          </p:nvPicPr>
          <p:blipFill>
            <a:blip r:embed="rId6">
              <a:alphaModFix amt="19889"/>
              <a:extLst/>
            </a:blip>
            <a:stretch>
              <a:fillRect/>
            </a:stretch>
          </p:blipFill>
          <p:spPr>
            <a:xfrm>
              <a:off x="-1" y="-1"/>
              <a:ext cx="2171701" cy="1143001"/>
            </a:xfrm>
            <a:prstGeom prst="rect">
              <a:avLst/>
            </a:prstGeom>
            <a:effectLst/>
          </p:spPr>
        </p:pic>
      </p:grpSp>
      <p:sp>
        <p:nvSpPr>
          <p:cNvPr id="1691" name="引入工作集目的：降低缺页率，提高访问内存效率"/>
          <p:cNvSpPr/>
          <p:nvPr/>
        </p:nvSpPr>
        <p:spPr>
          <a:xfrm>
            <a:off x="3342868" y="6890186"/>
            <a:ext cx="14084301" cy="10039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lvl1pPr>
          </a:lstStyle>
          <a:p>
            <a:r>
              <a:t>引入工作集目的：降低缺页率，提高访问内存效率</a:t>
            </a:r>
          </a:p>
        </p:txBody>
      </p:sp>
      <p:sp>
        <p:nvSpPr>
          <p:cNvPr id="1692" name="含义：某段时间间隔里，进程实际要访问的页的集合"/>
          <p:cNvSpPr/>
          <p:nvPr/>
        </p:nvSpPr>
        <p:spPr>
          <a:xfrm>
            <a:off x="938468" y="8330740"/>
            <a:ext cx="147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含义：某段时间间隔里，进程实际要访问的页的集合</a:t>
            </a:r>
          </a:p>
        </p:txBody>
      </p:sp>
      <p:pic>
        <p:nvPicPr>
          <p:cNvPr id="1693" name="屏幕快照 2019-03-06 下午3.58.54.png" descr="屏幕快照 2019-03-06 下午3.58.54.png"/>
          <p:cNvPicPr>
            <a:picLocks noChangeAspect="1"/>
          </p:cNvPicPr>
          <p:nvPr/>
        </p:nvPicPr>
        <p:blipFill>
          <a:blip r:embed="rId7">
            <a:extLst/>
          </a:blip>
          <a:stretch>
            <a:fillRect/>
          </a:stretch>
        </p:blipFill>
        <p:spPr>
          <a:xfrm>
            <a:off x="20719986" y="619422"/>
            <a:ext cx="3284205" cy="1270001"/>
          </a:xfrm>
          <a:prstGeom prst="rect">
            <a:avLst/>
          </a:prstGeom>
          <a:ln w="12700">
            <a:miter lim="400000"/>
          </a:ln>
        </p:spPr>
      </p:pic>
      <p:sp>
        <p:nvSpPr>
          <p:cNvPr id="1694"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695" name="4.5.5.0 请求分页系统的性能分析"/>
          <p:cNvSpPr/>
          <p:nvPr/>
        </p:nvSpPr>
        <p:spPr>
          <a:xfrm>
            <a:off x="33917" y="161625"/>
            <a:ext cx="2410916" cy="2872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200">
                <a:solidFill>
                  <a:schemeClr val="bg2"/>
                </a:solidFill>
              </a:rPr>
              <a:t>4.5.5.0 请求分页系统的性能分析</a:t>
            </a:r>
          </a:p>
        </p:txBody>
      </p:sp>
      <p:sp>
        <p:nvSpPr>
          <p:cNvPr id="25" name="有效访问时间=0.1+24999.9✖️P"/>
          <p:cNvSpPr/>
          <p:nvPr/>
        </p:nvSpPr>
        <p:spPr>
          <a:xfrm>
            <a:off x="590691" y="4402341"/>
            <a:ext cx="8640186"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dirty="0"/>
              <a:t>有效访问时间=</a:t>
            </a:r>
            <a:r>
              <a:rPr dirty="0" smtClean="0"/>
              <a:t>0.1+24999.9</a:t>
            </a:r>
            <a:r>
              <a:rPr lang="en-US" dirty="0" smtClean="0"/>
              <a:t>*</a:t>
            </a:r>
            <a:r>
              <a:rPr dirty="0" smtClean="0"/>
              <a:t>P</a:t>
            </a:r>
            <a:endParaRPr dirty="0"/>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0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70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702"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703" name="请求分页系统的性能"/>
          <p:cNvSpPr/>
          <p:nvPr/>
        </p:nvSpPr>
        <p:spPr>
          <a:xfrm>
            <a:off x="506277" y="418145"/>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请求分页系统的性能</a:t>
            </a:r>
          </a:p>
        </p:txBody>
      </p:sp>
      <p:grpSp>
        <p:nvGrpSpPr>
          <p:cNvPr id="1706" name="抖动"/>
          <p:cNvGrpSpPr/>
          <p:nvPr/>
        </p:nvGrpSpPr>
        <p:grpSpPr>
          <a:xfrm>
            <a:off x="710410" y="2105183"/>
            <a:ext cx="1536701" cy="1143001"/>
            <a:chOff x="0" y="0"/>
            <a:chExt cx="1536700" cy="1143000"/>
          </a:xfrm>
        </p:grpSpPr>
        <p:sp>
          <p:nvSpPr>
            <p:cNvPr id="1705" name="抖动"/>
            <p:cNvSpPr/>
            <p:nvPr/>
          </p:nvSpPr>
          <p:spPr>
            <a:xfrm>
              <a:off x="38100" y="38100"/>
              <a:ext cx="146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抖动</a:t>
              </a:r>
            </a:p>
          </p:txBody>
        </p:sp>
        <p:pic>
          <p:nvPicPr>
            <p:cNvPr id="1704" name="抖动" descr="抖动"/>
            <p:cNvPicPr>
              <a:picLocks/>
            </p:cNvPicPr>
            <p:nvPr/>
          </p:nvPicPr>
          <p:blipFill>
            <a:blip r:embed="rId4">
              <a:extLst/>
            </a:blip>
            <a:stretch>
              <a:fillRect/>
            </a:stretch>
          </p:blipFill>
          <p:spPr>
            <a:xfrm>
              <a:off x="-1" y="-1"/>
              <a:ext cx="1536701" cy="1143001"/>
            </a:xfrm>
            <a:prstGeom prst="rect">
              <a:avLst/>
            </a:prstGeom>
            <a:effectLst/>
          </p:spPr>
        </p:pic>
      </p:grpSp>
      <p:sp>
        <p:nvSpPr>
          <p:cNvPr id="1707" name="运行进程的大部分时间都用于页的换入换出…"/>
          <p:cNvSpPr/>
          <p:nvPr/>
        </p:nvSpPr>
        <p:spPr>
          <a:xfrm>
            <a:off x="2473378" y="2181066"/>
            <a:ext cx="13061075"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运行进程的大部分时间都用于页的换入换出</a:t>
            </a:r>
          </a:p>
          <a:p>
            <a:r>
              <a:t>几乎不能完成任何有效果工作的状态</a:t>
            </a:r>
          </a:p>
        </p:txBody>
      </p:sp>
      <p:sp>
        <p:nvSpPr>
          <p:cNvPr id="1708" name="产生原因"/>
          <p:cNvSpPr/>
          <p:nvPr/>
        </p:nvSpPr>
        <p:spPr>
          <a:xfrm>
            <a:off x="772365" y="5939018"/>
            <a:ext cx="2552701" cy="95250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1">
                <a:solidFill>
                  <a:srgbClr val="FFFFFF"/>
                </a:solidFill>
                <a:latin typeface="Helvetica"/>
                <a:ea typeface="Helvetica"/>
                <a:cs typeface="Helvetica"/>
                <a:sym typeface="Helvetica"/>
              </a:defRPr>
            </a:lvl1pPr>
          </a:lstStyle>
          <a:p>
            <a:r>
              <a:t>产生原因</a:t>
            </a:r>
          </a:p>
        </p:txBody>
      </p:sp>
      <p:sp>
        <p:nvSpPr>
          <p:cNvPr id="1709" name="预防方法"/>
          <p:cNvSpPr/>
          <p:nvPr/>
        </p:nvSpPr>
        <p:spPr>
          <a:xfrm>
            <a:off x="772365" y="9713693"/>
            <a:ext cx="2552701" cy="95250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1">
                <a:solidFill>
                  <a:srgbClr val="FFFFFF"/>
                </a:solidFill>
                <a:latin typeface="Helvetica"/>
                <a:ea typeface="Helvetica"/>
                <a:cs typeface="Helvetica"/>
                <a:sym typeface="Helvetica"/>
              </a:defRPr>
            </a:lvl1pPr>
          </a:lstStyle>
          <a:p>
            <a:r>
              <a:t>预防方法</a:t>
            </a:r>
          </a:p>
        </p:txBody>
      </p:sp>
      <p:sp>
        <p:nvSpPr>
          <p:cNvPr id="1710" name="进程数量太多分配页框太少"/>
          <p:cNvSpPr/>
          <p:nvPr/>
        </p:nvSpPr>
        <p:spPr>
          <a:xfrm>
            <a:off x="3837006" y="5475468"/>
            <a:ext cx="4080666"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stStyle>
          <a:p>
            <a:r>
              <a:t>进程数量太多分配页框太少</a:t>
            </a:r>
          </a:p>
        </p:txBody>
      </p:sp>
      <p:sp>
        <p:nvSpPr>
          <p:cNvPr id="1711" name="采取局部置换策略"/>
          <p:cNvSpPr/>
          <p:nvPr/>
        </p:nvSpPr>
        <p:spPr>
          <a:xfrm>
            <a:off x="3837006" y="8485864"/>
            <a:ext cx="525073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stStyle>
          <a:p>
            <a:r>
              <a:t>采取局部置换策略</a:t>
            </a:r>
          </a:p>
        </p:txBody>
      </p:sp>
      <p:sp>
        <p:nvSpPr>
          <p:cNvPr id="1712" name="引入工作集"/>
          <p:cNvSpPr/>
          <p:nvPr/>
        </p:nvSpPr>
        <p:spPr>
          <a:xfrm>
            <a:off x="3837006" y="9684848"/>
            <a:ext cx="4080666"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stStyle>
          <a:p>
            <a:r>
              <a:rPr dirty="0"/>
              <a:t>引入工作集</a:t>
            </a:r>
          </a:p>
        </p:txBody>
      </p:sp>
      <p:sp>
        <p:nvSpPr>
          <p:cNvPr id="1713" name="挂起若干进程"/>
          <p:cNvSpPr/>
          <p:nvPr/>
        </p:nvSpPr>
        <p:spPr>
          <a:xfrm>
            <a:off x="3837006" y="10883832"/>
            <a:ext cx="4080666"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stStyle>
          <a:p>
            <a:r>
              <a:rPr dirty="0"/>
              <a:t>挂起若干进程</a:t>
            </a:r>
          </a:p>
        </p:txBody>
      </p:sp>
      <p:sp>
        <p:nvSpPr>
          <p:cNvPr id="1714" name="4.5.5.3 抖动产生的原因和预防方法"/>
          <p:cNvSpPr/>
          <p:nvPr/>
        </p:nvSpPr>
        <p:spPr>
          <a:xfrm>
            <a:off x="166702" y="-2621"/>
            <a:ext cx="297517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400">
                <a:solidFill>
                  <a:schemeClr val="bg2"/>
                </a:solidFill>
              </a:rPr>
              <a:t>4.5.5.3 抖动产生的原因和预防方法</a:t>
            </a:r>
          </a:p>
        </p:txBody>
      </p:sp>
      <p:pic>
        <p:nvPicPr>
          <p:cNvPr id="1715" name="屏幕快照 2019-03-06 下午3.58.54.png" descr="屏幕快照 2019-03-06 下午3.58.54.png"/>
          <p:cNvPicPr>
            <a:picLocks noChangeAspect="1"/>
          </p:cNvPicPr>
          <p:nvPr/>
        </p:nvPicPr>
        <p:blipFill>
          <a:blip r:embed="rId6">
            <a:extLst/>
          </a:blip>
          <a:stretch>
            <a:fillRect/>
          </a:stretch>
        </p:blipFill>
        <p:spPr>
          <a:xfrm>
            <a:off x="20719986" y="619422"/>
            <a:ext cx="3284205" cy="1270001"/>
          </a:xfrm>
          <a:prstGeom prst="rect">
            <a:avLst/>
          </a:prstGeom>
          <a:ln w="12700">
            <a:miter lim="400000"/>
          </a:ln>
        </p:spPr>
      </p:pic>
      <p:sp>
        <p:nvSpPr>
          <p:cNvPr id="1716"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2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722" name="下列选项中不能预防抖动的是（）…"/>
          <p:cNvSpPr/>
          <p:nvPr/>
        </p:nvSpPr>
        <p:spPr>
          <a:xfrm>
            <a:off x="1422096" y="4203700"/>
            <a:ext cx="21539807" cy="530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下列选项中不能预防抖动的是（）</a:t>
            </a:r>
          </a:p>
          <a:p>
            <a:pPr algn="just"/>
            <a:endParaRPr/>
          </a:p>
          <a:p>
            <a:pPr algn="just"/>
            <a:r>
              <a:t>A:采用局部置换策略</a:t>
            </a:r>
          </a:p>
          <a:p>
            <a:pPr algn="just"/>
            <a:r>
              <a:t>B:在CPU调度程序中引入工作集算法</a:t>
            </a:r>
          </a:p>
          <a:p>
            <a:pPr algn="just"/>
            <a:r>
              <a:t>C:增加进程数量</a:t>
            </a:r>
          </a:p>
          <a:p>
            <a:pPr algn="just"/>
            <a:r>
              <a:t>D:挂起若干进程</a:t>
            </a:r>
          </a:p>
        </p:txBody>
      </p:sp>
      <p:sp>
        <p:nvSpPr>
          <p:cNvPr id="1723"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24"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725" name="4.5.5.3 抖动产生的原因和预防方法"/>
          <p:cNvSpPr/>
          <p:nvPr/>
        </p:nvSpPr>
        <p:spPr>
          <a:xfrm>
            <a:off x="33917" y="98455"/>
            <a:ext cx="3385542"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600">
                <a:solidFill>
                  <a:schemeClr val="bg2"/>
                </a:solidFill>
              </a:rPr>
              <a:t>4.5.5.3 抖动产生的原因和预防方法</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2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729" name="下列选项中不能预防抖动的是（）…"/>
          <p:cNvSpPr/>
          <p:nvPr/>
        </p:nvSpPr>
        <p:spPr>
          <a:xfrm>
            <a:off x="1422096" y="4203700"/>
            <a:ext cx="21539807" cy="530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下列选项中不能预防抖动的是（）</a:t>
            </a:r>
          </a:p>
          <a:p>
            <a:pPr algn="just"/>
            <a:endParaRPr/>
          </a:p>
          <a:p>
            <a:pPr algn="just"/>
            <a:r>
              <a:t>A:采用局部置换策略</a:t>
            </a:r>
          </a:p>
          <a:p>
            <a:pPr algn="just"/>
            <a:r>
              <a:t>B:在CPU调度程序中引入工作集算法</a:t>
            </a:r>
          </a:p>
          <a:p>
            <a:pPr algn="just">
              <a:defRPr>
                <a:solidFill>
                  <a:schemeClr val="accent5"/>
                </a:solidFill>
              </a:defRPr>
            </a:pPr>
            <a:r>
              <a:t>C:增加进程数量</a:t>
            </a:r>
          </a:p>
          <a:p>
            <a:pPr algn="just"/>
            <a:r>
              <a:t>D:挂起若干进程</a:t>
            </a:r>
          </a:p>
        </p:txBody>
      </p:sp>
      <p:sp>
        <p:nvSpPr>
          <p:cNvPr id="173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31"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732" name="4.5.5.3 抖动产生的原因和预防方法"/>
          <p:cNvSpPr/>
          <p:nvPr/>
        </p:nvSpPr>
        <p:spPr>
          <a:xfrm>
            <a:off x="33917" y="67677"/>
            <a:ext cx="4206280"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2000">
                <a:solidFill>
                  <a:schemeClr val="bg2"/>
                </a:solidFill>
              </a:rPr>
              <a:t>4.5.5.3 抖动产生的原因和预防方法</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4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750" name="引起抖动的主要原因是系统中（  ）…"/>
          <p:cNvSpPr/>
          <p:nvPr/>
        </p:nvSpPr>
        <p:spPr>
          <a:xfrm>
            <a:off x="1422096" y="4203700"/>
            <a:ext cx="21539807" cy="530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引起抖动的主要原因是系统中（  ）</a:t>
            </a:r>
          </a:p>
          <a:p>
            <a:pPr algn="just"/>
            <a:endParaRPr/>
          </a:p>
          <a:p>
            <a:pPr algn="just"/>
            <a:r>
              <a:t>A:页框数量太多，进程数量太少</a:t>
            </a:r>
          </a:p>
          <a:p>
            <a:pPr algn="just"/>
            <a:r>
              <a:t>B:进程数量太多，每个进程能分配到的页框太少</a:t>
            </a:r>
          </a:p>
          <a:p>
            <a:pPr algn="just"/>
            <a:r>
              <a:t>C:进程数量太多，每个进程能分配到内存太少</a:t>
            </a:r>
          </a:p>
          <a:p>
            <a:pPr algn="just"/>
            <a:r>
              <a:t>D:进程数量和页框数太少</a:t>
            </a:r>
          </a:p>
        </p:txBody>
      </p:sp>
      <p:sp>
        <p:nvSpPr>
          <p:cNvPr id="1751"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52"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753" name="4.5.5.3 抖动产生的原因和预防方法"/>
          <p:cNvSpPr/>
          <p:nvPr/>
        </p:nvSpPr>
        <p:spPr>
          <a:xfrm>
            <a:off x="33917" y="113843"/>
            <a:ext cx="297517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400">
                <a:solidFill>
                  <a:schemeClr val="bg2"/>
                </a:solidFill>
              </a:rPr>
              <a:t>4.5.5.3 抖动产生的原因和预防方法</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5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757" name="引起抖动的主要原因是系统中（  ）…"/>
          <p:cNvSpPr/>
          <p:nvPr/>
        </p:nvSpPr>
        <p:spPr>
          <a:xfrm>
            <a:off x="1422096" y="4203700"/>
            <a:ext cx="21539807" cy="530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引起抖动的主要原因是系统中（  ）</a:t>
            </a:r>
          </a:p>
          <a:p>
            <a:pPr algn="just"/>
            <a:endParaRPr/>
          </a:p>
          <a:p>
            <a:pPr algn="just"/>
            <a:r>
              <a:t>A:页框数量太多，进程数量太少</a:t>
            </a:r>
          </a:p>
          <a:p>
            <a:pPr algn="just">
              <a:defRPr>
                <a:solidFill>
                  <a:schemeClr val="accent5"/>
                </a:solidFill>
              </a:defRPr>
            </a:pPr>
            <a:r>
              <a:t>B:进程数量太多，每个进程能分配到的页框太少</a:t>
            </a:r>
          </a:p>
          <a:p>
            <a:pPr algn="just"/>
            <a:r>
              <a:t>C:进程数量太多，每个进程能分配到内存太少</a:t>
            </a:r>
          </a:p>
          <a:p>
            <a:pPr algn="just"/>
            <a:r>
              <a:t>D:进程数量和页框数太少</a:t>
            </a:r>
          </a:p>
        </p:txBody>
      </p:sp>
      <p:sp>
        <p:nvSpPr>
          <p:cNvPr id="1758"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59"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760" name="4.5.5.3 抖动产生的原因和预防方法"/>
          <p:cNvSpPr/>
          <p:nvPr/>
        </p:nvSpPr>
        <p:spPr>
          <a:xfrm>
            <a:off x="33917" y="113843"/>
            <a:ext cx="297517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400">
                <a:solidFill>
                  <a:schemeClr val="bg2"/>
                </a:solidFill>
              </a:rPr>
              <a:t>4.5.5.3 抖动产生的原因和预防方法</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4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750" name="引起抖动的主要原因是系统中（  ）…"/>
          <p:cNvSpPr/>
          <p:nvPr/>
        </p:nvSpPr>
        <p:spPr>
          <a:xfrm>
            <a:off x="1422096" y="5652543"/>
            <a:ext cx="21539807" cy="24109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rPr lang="en-US" altLang="zh-CN" dirty="0" smtClean="0"/>
              <a:t>1904</a:t>
            </a:r>
          </a:p>
          <a:p>
            <a:pPr algn="just"/>
            <a:r>
              <a:rPr lang="zh-CN" altLang="en-US" dirty="0"/>
              <a:t>基于分页的虚拟存储系统中，如果频繁进行页面置换，则有可能产生抖动现象。引起抖动的主要</a:t>
            </a:r>
            <a:r>
              <a:rPr lang="zh-CN" altLang="en-US" dirty="0" smtClean="0"/>
              <a:t>原因</a:t>
            </a:r>
            <a:r>
              <a:rPr lang="en-US" altLang="zh-CN" dirty="0" smtClean="0"/>
              <a:t>______</a:t>
            </a:r>
            <a:r>
              <a:rPr lang="zh-CN" altLang="en-US" dirty="0" smtClean="0"/>
              <a:t>和</a:t>
            </a:r>
            <a:r>
              <a:rPr lang="en-US" altLang="zh-CN" dirty="0" smtClean="0"/>
              <a:t>______</a:t>
            </a:r>
            <a:r>
              <a:rPr lang="zh-CN" altLang="en-US" dirty="0" smtClean="0"/>
              <a:t>。</a:t>
            </a:r>
            <a:endParaRPr lang="en-US" altLang="zh-CN" dirty="0"/>
          </a:p>
        </p:txBody>
      </p:sp>
      <p:sp>
        <p:nvSpPr>
          <p:cNvPr id="1751"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52"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753" name="4.5.5.3 抖动产生的原因和预防方法"/>
          <p:cNvSpPr/>
          <p:nvPr/>
        </p:nvSpPr>
        <p:spPr>
          <a:xfrm>
            <a:off x="33917" y="113843"/>
            <a:ext cx="297517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400">
                <a:solidFill>
                  <a:schemeClr val="bg2"/>
                </a:solidFill>
              </a:rPr>
              <a:t>4.5.5.3 抖动产生的原因和预防方法</a:t>
            </a:r>
          </a:p>
        </p:txBody>
      </p:sp>
    </p:spTree>
    <p:extLst>
      <p:ext uri="{BB962C8B-B14F-4D97-AF65-F5344CB8AC3E}">
        <p14:creationId xmlns:p14="http://schemas.microsoft.com/office/powerpoint/2010/main" val="154629097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8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4"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85" name="最佳置换算法"/>
          <p:cNvSpPr/>
          <p:nvPr/>
        </p:nvSpPr>
        <p:spPr>
          <a:xfrm>
            <a:off x="1091561" y="3042109"/>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rPr dirty="0" smtClean="0"/>
              <a:t>最佳置换算法</a:t>
            </a:r>
            <a:r>
              <a:rPr lang="en-US" altLang="zh-CN" dirty="0" smtClean="0"/>
              <a:t>ORA</a:t>
            </a:r>
            <a:endParaRPr dirty="0"/>
          </a:p>
        </p:txBody>
      </p:sp>
      <p:sp>
        <p:nvSpPr>
          <p:cNvPr id="86" name="从内存页中选择换出页的算法"/>
          <p:cNvSpPr/>
          <p:nvPr/>
        </p:nvSpPr>
        <p:spPr>
          <a:xfrm>
            <a:off x="8516292" y="900564"/>
            <a:ext cx="8369301" cy="10039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lvl1pPr>
          </a:lstStyle>
          <a:p>
            <a:r>
              <a:t>从内存页中选择换出页的算法</a:t>
            </a:r>
          </a:p>
        </p:txBody>
      </p:sp>
      <p:sp>
        <p:nvSpPr>
          <p:cNvPr id="87" name="先进先出置换算法FIFO"/>
          <p:cNvSpPr/>
          <p:nvPr/>
        </p:nvSpPr>
        <p:spPr>
          <a:xfrm>
            <a:off x="948393" y="6435670"/>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rPr dirty="0"/>
              <a:t>先进先出置换算法FIFO</a:t>
            </a:r>
          </a:p>
        </p:txBody>
      </p:sp>
      <p:sp>
        <p:nvSpPr>
          <p:cNvPr id="88" name="页置换算法"/>
          <p:cNvSpPr/>
          <p:nvPr/>
        </p:nvSpPr>
        <p:spPr>
          <a:xfrm>
            <a:off x="557172" y="466545"/>
            <a:ext cx="7456418"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页置换算法</a:t>
            </a:r>
          </a:p>
        </p:txBody>
      </p:sp>
      <p:sp>
        <p:nvSpPr>
          <p:cNvPr id="89" name="为每个页记录该页调入内存的时间，选择换出页时，选择进入内存时间最早的页"/>
          <p:cNvSpPr/>
          <p:nvPr/>
        </p:nvSpPr>
        <p:spPr>
          <a:xfrm>
            <a:off x="1018316" y="8047415"/>
            <a:ext cx="21570280"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pPr>
            <a:r>
              <a:rPr dirty="0"/>
              <a:t>为每个页记录该页调入内存的时间，选择换出页时，选择</a:t>
            </a:r>
            <a:r>
              <a:rPr b="1" dirty="0">
                <a:solidFill>
                  <a:schemeClr val="accent5"/>
                </a:solidFill>
                <a:latin typeface="Helvetica"/>
                <a:ea typeface="Helvetica"/>
                <a:cs typeface="Helvetica"/>
                <a:sym typeface="Helvetica"/>
              </a:rPr>
              <a:t>进入内存时间最早的页</a:t>
            </a:r>
          </a:p>
        </p:txBody>
      </p:sp>
      <p:sp>
        <p:nvSpPr>
          <p:cNvPr id="90" name="最简单的页置换算法"/>
          <p:cNvSpPr/>
          <p:nvPr/>
        </p:nvSpPr>
        <p:spPr>
          <a:xfrm>
            <a:off x="9105210" y="6588019"/>
            <a:ext cx="5887244" cy="965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u="sng"/>
            </a:lvl1pPr>
          </a:lstStyle>
          <a:p>
            <a:r>
              <a:rPr dirty="0"/>
              <a:t>最简单的页置换算法</a:t>
            </a:r>
          </a:p>
        </p:txBody>
      </p:sp>
      <p:sp>
        <p:nvSpPr>
          <p:cNvPr id="91" name="选择以后永远不会被访问的页或者在未来最长时间内不再被访问的页作为换出页"/>
          <p:cNvSpPr/>
          <p:nvPr/>
        </p:nvSpPr>
        <p:spPr>
          <a:xfrm>
            <a:off x="983354" y="4897639"/>
            <a:ext cx="21570280"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pPr>
            <a:r>
              <a:rPr dirty="0"/>
              <a:t>选择</a:t>
            </a:r>
            <a:r>
              <a:rPr b="1" dirty="0">
                <a:solidFill>
                  <a:schemeClr val="accent5"/>
                </a:solidFill>
                <a:latin typeface="Helvetica"/>
                <a:ea typeface="Helvetica"/>
                <a:cs typeface="Helvetica"/>
                <a:sym typeface="Helvetica"/>
              </a:rPr>
              <a:t>以后永远不会被访问的页</a:t>
            </a:r>
            <a:r>
              <a:rPr dirty="0"/>
              <a:t>或者</a:t>
            </a:r>
            <a:r>
              <a:rPr b="1" dirty="0">
                <a:solidFill>
                  <a:schemeClr val="accent5"/>
                </a:solidFill>
                <a:latin typeface="Helvetica"/>
                <a:ea typeface="Helvetica"/>
                <a:cs typeface="Helvetica"/>
                <a:sym typeface="Helvetica"/>
              </a:rPr>
              <a:t>在未来最长时间内不再被访问的页</a:t>
            </a:r>
            <a:r>
              <a:rPr dirty="0"/>
              <a:t>作为换出页</a:t>
            </a:r>
          </a:p>
        </p:txBody>
      </p:sp>
      <p:sp>
        <p:nvSpPr>
          <p:cNvPr id="92" name="主要用于理论研究"/>
          <p:cNvSpPr/>
          <p:nvPr/>
        </p:nvSpPr>
        <p:spPr>
          <a:xfrm>
            <a:off x="9198180" y="3194458"/>
            <a:ext cx="5140630" cy="9653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u="sng"/>
            </a:lvl1pPr>
          </a:lstStyle>
          <a:p>
            <a:r>
              <a:t>主要用于理论研究</a:t>
            </a:r>
          </a:p>
        </p:txBody>
      </p:sp>
      <p:sp>
        <p:nvSpPr>
          <p:cNvPr id="93" name="实现最佳算法的近似算法"/>
          <p:cNvSpPr/>
          <p:nvPr/>
        </p:nvSpPr>
        <p:spPr>
          <a:xfrm>
            <a:off x="9153149" y="9981580"/>
            <a:ext cx="7095586" cy="965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u="sng"/>
            </a:lvl1pPr>
          </a:lstStyle>
          <a:p>
            <a:r>
              <a:rPr dirty="0"/>
              <a:t>实现最佳算法的近似算法</a:t>
            </a:r>
          </a:p>
        </p:txBody>
      </p:sp>
      <p:sp>
        <p:nvSpPr>
          <p:cNvPr id="94" name="选择最近最久未使用的页换出(用一个字段记录一个页自上次被访问以来所经历的时间)"/>
          <p:cNvSpPr/>
          <p:nvPr/>
        </p:nvSpPr>
        <p:spPr>
          <a:xfrm>
            <a:off x="1057439" y="11865046"/>
            <a:ext cx="23287009"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pPr>
            <a:r>
              <a:rPr dirty="0"/>
              <a:t>选择</a:t>
            </a:r>
            <a:r>
              <a:rPr b="1" dirty="0">
                <a:solidFill>
                  <a:schemeClr val="accent5"/>
                </a:solidFill>
                <a:latin typeface="Helvetica"/>
                <a:ea typeface="Helvetica"/>
                <a:cs typeface="Helvetica"/>
                <a:sym typeface="Helvetica"/>
              </a:rPr>
              <a:t>最近最久未使用的页</a:t>
            </a:r>
            <a:r>
              <a:rPr dirty="0"/>
              <a:t>换出(用一个字段记录一个页自上次被访问以来所经历的时间)</a:t>
            </a:r>
          </a:p>
        </p:txBody>
      </p:sp>
      <p:pic>
        <p:nvPicPr>
          <p:cNvPr id="96" name="屏幕快照 2019-03-06 下午3.58.43.png" descr="屏幕快照 2019-03-06 下午3.58.43.png"/>
          <p:cNvPicPr>
            <a:picLocks noChangeAspect="1"/>
          </p:cNvPicPr>
          <p:nvPr/>
        </p:nvPicPr>
        <p:blipFill>
          <a:blip r:embed="rId5">
            <a:extLst/>
          </a:blip>
          <a:stretch>
            <a:fillRect/>
          </a:stretch>
        </p:blipFill>
        <p:spPr>
          <a:xfrm>
            <a:off x="20664963" y="581322"/>
            <a:ext cx="3044846" cy="1270001"/>
          </a:xfrm>
          <a:prstGeom prst="rect">
            <a:avLst/>
          </a:prstGeom>
          <a:ln w="12700">
            <a:miter lim="400000"/>
          </a:ln>
        </p:spPr>
      </p:pic>
      <p:sp>
        <p:nvSpPr>
          <p:cNvPr id="97"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98" name="最近最久未使用置换算法LRU"/>
          <p:cNvSpPr/>
          <p:nvPr/>
        </p:nvSpPr>
        <p:spPr>
          <a:xfrm>
            <a:off x="1091561" y="9829231"/>
            <a:ext cx="7456418" cy="1861368"/>
          </a:xfrm>
          <a:prstGeom prst="roundRect">
            <a:avLst>
              <a:gd name="adj" fmla="val 10234"/>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rPr dirty="0"/>
              <a:t>最近最久未使用置换算法LRU</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4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750" name="引起抖动的主要原因是系统中（  ）…"/>
          <p:cNvSpPr/>
          <p:nvPr/>
        </p:nvSpPr>
        <p:spPr>
          <a:xfrm>
            <a:off x="1422096" y="5652543"/>
            <a:ext cx="21539807" cy="24109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rPr lang="en-US" altLang="zh-CN" dirty="0" smtClean="0"/>
              <a:t>1904</a:t>
            </a:r>
          </a:p>
          <a:p>
            <a:pPr algn="just"/>
            <a:r>
              <a:rPr lang="zh-CN" altLang="en-US" dirty="0"/>
              <a:t>基于分页的虚拟存储系统中，如果频繁进行页面置换，则有可能产生抖动现象。</a:t>
            </a:r>
            <a:r>
              <a:rPr lang="zh-CN" altLang="en-US" dirty="0" smtClean="0"/>
              <a:t>引起抖动的</a:t>
            </a:r>
            <a:r>
              <a:rPr lang="zh-CN" altLang="en-US" dirty="0"/>
              <a:t>主要</a:t>
            </a:r>
            <a:r>
              <a:rPr lang="zh-CN" altLang="en-US" dirty="0" smtClean="0"/>
              <a:t>原因</a:t>
            </a:r>
            <a:r>
              <a:rPr lang="en-US" altLang="zh-CN" dirty="0" smtClean="0"/>
              <a:t>______</a:t>
            </a:r>
            <a:r>
              <a:rPr lang="zh-CN" altLang="en-US" dirty="0" smtClean="0"/>
              <a:t>和</a:t>
            </a:r>
            <a:r>
              <a:rPr lang="en-US" altLang="zh-CN" dirty="0" smtClean="0"/>
              <a:t>______</a:t>
            </a:r>
            <a:r>
              <a:rPr lang="zh-CN" altLang="en-US" dirty="0" smtClean="0"/>
              <a:t>。</a:t>
            </a:r>
            <a:endParaRPr lang="en-US" altLang="zh-CN" dirty="0"/>
          </a:p>
        </p:txBody>
      </p:sp>
      <p:sp>
        <p:nvSpPr>
          <p:cNvPr id="1751"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52"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753" name="4.5.5.3 抖动产生的原因和预防方法"/>
          <p:cNvSpPr/>
          <p:nvPr/>
        </p:nvSpPr>
        <p:spPr>
          <a:xfrm>
            <a:off x="33917" y="113843"/>
            <a:ext cx="297517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400">
                <a:solidFill>
                  <a:schemeClr val="bg2"/>
                </a:solidFill>
              </a:rPr>
              <a:t>4.5.5.3 抖动产生的原因和预防方法</a:t>
            </a:r>
          </a:p>
        </p:txBody>
      </p:sp>
      <p:sp>
        <p:nvSpPr>
          <p:cNvPr id="2" name="矩形 1"/>
          <p:cNvSpPr/>
          <p:nvPr/>
        </p:nvSpPr>
        <p:spPr>
          <a:xfrm>
            <a:off x="4526997" y="8063459"/>
            <a:ext cx="6596678" cy="861774"/>
          </a:xfrm>
          <a:prstGeom prst="rect">
            <a:avLst/>
          </a:prstGeom>
        </p:spPr>
        <p:txBody>
          <a:bodyPr wrap="none">
            <a:spAutoFit/>
          </a:bodyPr>
          <a:lstStyle/>
          <a:p>
            <a:r>
              <a:rPr lang="zh-CN" altLang="en-US" dirty="0" smtClean="0">
                <a:solidFill>
                  <a:srgbClr val="FF0000"/>
                </a:solidFill>
              </a:rPr>
              <a:t>系统中的</a:t>
            </a:r>
            <a:r>
              <a:rPr lang="zh-CN" altLang="en-US" smtClean="0">
                <a:solidFill>
                  <a:srgbClr val="FF0000"/>
                </a:solidFill>
              </a:rPr>
              <a:t>进程数量太多</a:t>
            </a:r>
            <a:endParaRPr lang="zh-CN" altLang="en-US" dirty="0">
              <a:solidFill>
                <a:srgbClr val="FF0000"/>
              </a:solidFill>
            </a:endParaRPr>
          </a:p>
        </p:txBody>
      </p:sp>
      <p:sp>
        <p:nvSpPr>
          <p:cNvPr id="9" name="矩形 8"/>
          <p:cNvSpPr/>
          <p:nvPr/>
        </p:nvSpPr>
        <p:spPr>
          <a:xfrm>
            <a:off x="11284503" y="8066260"/>
            <a:ext cx="8520281" cy="861774"/>
          </a:xfrm>
          <a:prstGeom prst="rect">
            <a:avLst/>
          </a:prstGeom>
        </p:spPr>
        <p:txBody>
          <a:bodyPr wrap="none">
            <a:spAutoFit/>
          </a:bodyPr>
          <a:lstStyle/>
          <a:p>
            <a:r>
              <a:rPr lang="zh-CN" altLang="en-US" dirty="0" smtClean="0">
                <a:solidFill>
                  <a:srgbClr val="FF0000"/>
                </a:solidFill>
              </a:rPr>
              <a:t>每个进程能分配到</a:t>
            </a:r>
            <a:r>
              <a:rPr lang="zh-CN" altLang="en-US" smtClean="0">
                <a:solidFill>
                  <a:srgbClr val="FF0000"/>
                </a:solidFill>
              </a:rPr>
              <a:t>的页框太少</a:t>
            </a:r>
            <a:endParaRPr lang="zh-CN" altLang="en-US" dirty="0">
              <a:solidFill>
                <a:srgbClr val="FF0000"/>
              </a:solidFill>
            </a:endParaRPr>
          </a:p>
        </p:txBody>
      </p:sp>
    </p:spTree>
    <p:extLst>
      <p:ext uri="{BB962C8B-B14F-4D97-AF65-F5344CB8AC3E}">
        <p14:creationId xmlns:p14="http://schemas.microsoft.com/office/powerpoint/2010/main" val="958712550"/>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7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77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772"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773" name="请求分页系统的性能"/>
          <p:cNvSpPr/>
          <p:nvPr/>
        </p:nvSpPr>
        <p:spPr>
          <a:xfrm>
            <a:off x="506277" y="418145"/>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请求分页系统的性能</a:t>
            </a:r>
          </a:p>
        </p:txBody>
      </p:sp>
      <p:sp>
        <p:nvSpPr>
          <p:cNvPr id="1774" name="简答：什么是抖动？产生抖动的原因是什么？"/>
          <p:cNvSpPr/>
          <p:nvPr/>
        </p:nvSpPr>
        <p:spPr>
          <a:xfrm>
            <a:off x="746319" y="2418395"/>
            <a:ext cx="1281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简答：什么是抖动？产生抖动的原因是什么？</a:t>
            </a:r>
          </a:p>
        </p:txBody>
      </p:sp>
      <p:pic>
        <p:nvPicPr>
          <p:cNvPr id="1775" name="屏幕快照 2019-03-06 下午3.58.54.png" descr="屏幕快照 2019-03-06 下午3.58.54.png"/>
          <p:cNvPicPr>
            <a:picLocks noChangeAspect="1"/>
          </p:cNvPicPr>
          <p:nvPr/>
        </p:nvPicPr>
        <p:blipFill>
          <a:blip r:embed="rId4">
            <a:extLst/>
          </a:blip>
          <a:stretch>
            <a:fillRect/>
          </a:stretch>
        </p:blipFill>
        <p:spPr>
          <a:xfrm>
            <a:off x="20719986" y="619422"/>
            <a:ext cx="3284205" cy="1270001"/>
          </a:xfrm>
          <a:prstGeom prst="rect">
            <a:avLst/>
          </a:prstGeom>
          <a:ln w="12700">
            <a:miter lim="400000"/>
          </a:ln>
        </p:spPr>
      </p:pic>
      <p:sp>
        <p:nvSpPr>
          <p:cNvPr id="1776"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777" name="4.5.5.3 抖动产生的原因和预防方法"/>
          <p:cNvSpPr/>
          <p:nvPr/>
        </p:nvSpPr>
        <p:spPr>
          <a:xfrm>
            <a:off x="33917" y="113843"/>
            <a:ext cx="297517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400">
                <a:solidFill>
                  <a:schemeClr val="bg2"/>
                </a:solidFill>
              </a:rPr>
              <a:t>4.5.5.3 抖动产生的原因和预防方法</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8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78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784"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785" name="请求分页系统的性能"/>
          <p:cNvSpPr/>
          <p:nvPr/>
        </p:nvSpPr>
        <p:spPr>
          <a:xfrm>
            <a:off x="506277" y="418145"/>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请求分页系统的性能</a:t>
            </a:r>
          </a:p>
        </p:txBody>
      </p:sp>
      <p:sp>
        <p:nvSpPr>
          <p:cNvPr id="1786" name="简答：什么是抖动？产生抖动的原因是什么？"/>
          <p:cNvSpPr/>
          <p:nvPr/>
        </p:nvSpPr>
        <p:spPr>
          <a:xfrm>
            <a:off x="746319" y="2418395"/>
            <a:ext cx="1281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简答：什么是抖动？产生抖动的原因是什么？</a:t>
            </a:r>
          </a:p>
        </p:txBody>
      </p:sp>
      <p:sp>
        <p:nvSpPr>
          <p:cNvPr id="1787" name="抖动是运行进程的大部分时间都用于页的换入换出，几乎不能完成任何有效果工作的状态。"/>
          <p:cNvSpPr/>
          <p:nvPr/>
        </p:nvSpPr>
        <p:spPr>
          <a:xfrm>
            <a:off x="786468" y="3754958"/>
            <a:ext cx="19853928"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b="1">
                <a:solidFill>
                  <a:schemeClr val="accent5"/>
                </a:solidFill>
                <a:latin typeface="Helvetica"/>
                <a:ea typeface="Helvetica"/>
                <a:cs typeface="Helvetica"/>
                <a:sym typeface="Helvetica"/>
              </a:defRPr>
            </a:lvl1pPr>
          </a:lstStyle>
          <a:p>
            <a:r>
              <a:t>抖动是运行进程的大部分时间都用于页的换入换出，几乎不能完成任何有效果工作的状态。</a:t>
            </a:r>
          </a:p>
        </p:txBody>
      </p:sp>
      <p:sp>
        <p:nvSpPr>
          <p:cNvPr id="1788" name="产生抖动的原因主要是系统中的进程数量太多，每个进程能分配到的页框太少，以至于使该进程运行过程中频繁请求调页。"/>
          <p:cNvSpPr/>
          <p:nvPr/>
        </p:nvSpPr>
        <p:spPr>
          <a:xfrm>
            <a:off x="786468" y="5918199"/>
            <a:ext cx="19853928"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b="1">
                <a:solidFill>
                  <a:schemeClr val="accent5"/>
                </a:solidFill>
                <a:latin typeface="Helvetica"/>
                <a:ea typeface="Helvetica"/>
                <a:cs typeface="Helvetica"/>
                <a:sym typeface="Helvetica"/>
              </a:defRPr>
            </a:lvl1pPr>
          </a:lstStyle>
          <a:p>
            <a:r>
              <a:t>产生抖动的原因主要是系统中的进程数量太多，每个进程能分配到的页框太少，以至于使该进程运行过程中频繁请求调页。</a:t>
            </a:r>
          </a:p>
        </p:txBody>
      </p:sp>
      <p:pic>
        <p:nvPicPr>
          <p:cNvPr id="1789" name="屏幕快照 2019-03-06 下午3.58.54.png" descr="屏幕快照 2019-03-06 下午3.58.54.png"/>
          <p:cNvPicPr>
            <a:picLocks noChangeAspect="1"/>
          </p:cNvPicPr>
          <p:nvPr/>
        </p:nvPicPr>
        <p:blipFill>
          <a:blip r:embed="rId4">
            <a:extLst/>
          </a:blip>
          <a:stretch>
            <a:fillRect/>
          </a:stretch>
        </p:blipFill>
        <p:spPr>
          <a:xfrm>
            <a:off x="20719986" y="619422"/>
            <a:ext cx="3284205" cy="1270001"/>
          </a:xfrm>
          <a:prstGeom prst="rect">
            <a:avLst/>
          </a:prstGeom>
          <a:ln w="12700">
            <a:miter lim="400000"/>
          </a:ln>
        </p:spPr>
      </p:pic>
      <p:sp>
        <p:nvSpPr>
          <p:cNvPr id="1790"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791" name="4.5.5.3 抖动产生的原因和预防方法"/>
          <p:cNvSpPr/>
          <p:nvPr/>
        </p:nvSpPr>
        <p:spPr>
          <a:xfrm>
            <a:off x="33917" y="113843"/>
            <a:ext cx="297517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400">
                <a:solidFill>
                  <a:schemeClr val="bg2"/>
                </a:solidFill>
              </a:rPr>
              <a:t>4.5.5.3 抖动产生的原因和预防方法</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9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79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798"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799" name="请求分页中的硬件支持"/>
          <p:cNvSpPr/>
          <p:nvPr/>
        </p:nvSpPr>
        <p:spPr>
          <a:xfrm>
            <a:off x="1091561" y="3042109"/>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请求分页中的硬件支持</a:t>
            </a:r>
          </a:p>
        </p:txBody>
      </p:sp>
      <p:sp>
        <p:nvSpPr>
          <p:cNvPr id="1800" name="页分配策略"/>
          <p:cNvSpPr/>
          <p:nvPr/>
        </p:nvSpPr>
        <p:spPr>
          <a:xfrm>
            <a:off x="1091561" y="5449719"/>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页分配策略</a:t>
            </a:r>
          </a:p>
        </p:txBody>
      </p:sp>
      <p:sp>
        <p:nvSpPr>
          <p:cNvPr id="1801" name="页置换算法"/>
          <p:cNvSpPr/>
          <p:nvPr/>
        </p:nvSpPr>
        <p:spPr>
          <a:xfrm>
            <a:off x="1091561" y="7998893"/>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页置换算法</a:t>
            </a:r>
          </a:p>
        </p:txBody>
      </p:sp>
      <p:sp>
        <p:nvSpPr>
          <p:cNvPr id="1802" name="请求分页系统的性能"/>
          <p:cNvSpPr/>
          <p:nvPr/>
        </p:nvSpPr>
        <p:spPr>
          <a:xfrm>
            <a:off x="1091561" y="10548068"/>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请求分页系统的性能</a:t>
            </a:r>
          </a:p>
        </p:txBody>
      </p:sp>
      <p:sp>
        <p:nvSpPr>
          <p:cNvPr id="1803"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804" name="请求分页系统是最基本、最常用的虚拟存储系统的实现方式"/>
          <p:cNvSpPr/>
          <p:nvPr/>
        </p:nvSpPr>
        <p:spPr>
          <a:xfrm>
            <a:off x="1056951" y="1056998"/>
            <a:ext cx="16624301"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rPr b="1">
                <a:solidFill>
                  <a:schemeClr val="accent5"/>
                </a:solidFill>
                <a:latin typeface="Helvetica"/>
                <a:ea typeface="Helvetica"/>
                <a:cs typeface="Helvetica"/>
                <a:sym typeface="Helvetica"/>
              </a:rPr>
              <a:t>请求分页</a:t>
            </a:r>
            <a:r>
              <a:t>系统是最基本、最常用的虚拟存储系统的实现方式</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09"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810" name="1 存储器的层次结构"/>
          <p:cNvSpPr/>
          <p:nvPr/>
        </p:nvSpPr>
        <p:spPr>
          <a:xfrm>
            <a:off x="8129867" y="319102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存储器的层次结构</a:t>
            </a:r>
          </a:p>
        </p:txBody>
      </p:sp>
      <p:sp>
        <p:nvSpPr>
          <p:cNvPr id="1811" name="2 程序的链接和装入"/>
          <p:cNvSpPr/>
          <p:nvPr/>
        </p:nvSpPr>
        <p:spPr>
          <a:xfrm>
            <a:off x="8129867" y="4254070"/>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程序的链接和装入</a:t>
            </a:r>
          </a:p>
        </p:txBody>
      </p:sp>
      <p:sp>
        <p:nvSpPr>
          <p:cNvPr id="1812" name="3 连续分配存储管理方式"/>
          <p:cNvSpPr/>
          <p:nvPr/>
        </p:nvSpPr>
        <p:spPr>
          <a:xfrm>
            <a:off x="8129867" y="5317116"/>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连续分配存储管理方式</a:t>
            </a:r>
          </a:p>
        </p:txBody>
      </p:sp>
      <p:sp>
        <p:nvSpPr>
          <p:cNvPr id="1813" name="4 基本分页存储管理方式"/>
          <p:cNvSpPr/>
          <p:nvPr/>
        </p:nvSpPr>
        <p:spPr>
          <a:xfrm>
            <a:off x="8129867" y="638016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基本分页存储管理方式</a:t>
            </a:r>
          </a:p>
        </p:txBody>
      </p:sp>
      <p:sp>
        <p:nvSpPr>
          <p:cNvPr id="1814" name="5 基于分页的虚拟存储系统"/>
          <p:cNvSpPr/>
          <p:nvPr/>
        </p:nvSpPr>
        <p:spPr>
          <a:xfrm>
            <a:off x="8129867" y="7443208"/>
            <a:ext cx="9749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基于分页的虚拟存储系统</a:t>
            </a:r>
          </a:p>
        </p:txBody>
      </p:sp>
      <p:sp>
        <p:nvSpPr>
          <p:cNvPr id="1815" name="6 分段存储管理"/>
          <p:cNvSpPr/>
          <p:nvPr/>
        </p:nvSpPr>
        <p:spPr>
          <a:xfrm>
            <a:off x="8129867" y="850625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分段存储管理</a:t>
            </a:r>
          </a:p>
        </p:txBody>
      </p:sp>
      <p:sp>
        <p:nvSpPr>
          <p:cNvPr id="181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817" name="7 Linux的伙伴系统"/>
          <p:cNvSpPr/>
          <p:nvPr/>
        </p:nvSpPr>
        <p:spPr>
          <a:xfrm>
            <a:off x="8129867" y="9569300"/>
            <a:ext cx="6791275"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7 Linux的伙伴系统</a:t>
            </a:r>
          </a:p>
        </p:txBody>
      </p:sp>
      <p:sp>
        <p:nvSpPr>
          <p:cNvPr id="1818" name="请求分页中的硬件支持"/>
          <p:cNvSpPr/>
          <p:nvPr/>
        </p:nvSpPr>
        <p:spPr>
          <a:xfrm>
            <a:off x="880374" y="5702898"/>
            <a:ext cx="638162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r">
              <a:defRPr sz="4500"/>
            </a:lvl1pPr>
          </a:lstStyle>
          <a:p>
            <a:r>
              <a:t>请求分页中的硬件支持</a:t>
            </a:r>
          </a:p>
        </p:txBody>
      </p:sp>
      <p:sp>
        <p:nvSpPr>
          <p:cNvPr id="1819" name="页分配策略"/>
          <p:cNvSpPr/>
          <p:nvPr/>
        </p:nvSpPr>
        <p:spPr>
          <a:xfrm>
            <a:off x="3734577" y="6765944"/>
            <a:ext cx="352742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r">
              <a:defRPr sz="4500"/>
            </a:lvl1pPr>
          </a:lstStyle>
          <a:p>
            <a:r>
              <a:t>页分配策略</a:t>
            </a:r>
          </a:p>
        </p:txBody>
      </p:sp>
      <p:sp>
        <p:nvSpPr>
          <p:cNvPr id="1820" name="线条"/>
          <p:cNvSpPr/>
          <p:nvPr/>
        </p:nvSpPr>
        <p:spPr>
          <a:xfrm flipV="1">
            <a:off x="7516453" y="5777641"/>
            <a:ext cx="1" cy="4143203"/>
          </a:xfrm>
          <a:prstGeom prst="line">
            <a:avLst/>
          </a:prstGeom>
          <a:ln w="38100">
            <a:solidFill>
              <a:srgbClr val="000000"/>
            </a:solidFill>
            <a:miter lim="400000"/>
          </a:ln>
        </p:spPr>
        <p:txBody>
          <a:bodyPr lIns="50800" tIns="50800" rIns="50800" bIns="50800" anchor="ctr"/>
          <a:lstStyle/>
          <a:p>
            <a:pPr>
              <a:defRPr sz="3200"/>
            </a:pPr>
            <a:endParaRPr/>
          </a:p>
        </p:txBody>
      </p:sp>
      <p:sp>
        <p:nvSpPr>
          <p:cNvPr id="1821" name="线条"/>
          <p:cNvSpPr/>
          <p:nvPr/>
        </p:nvSpPr>
        <p:spPr>
          <a:xfrm>
            <a:off x="7602018" y="7849242"/>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822" name="页置换算法"/>
          <p:cNvSpPr/>
          <p:nvPr/>
        </p:nvSpPr>
        <p:spPr>
          <a:xfrm>
            <a:off x="3734577" y="7828990"/>
            <a:ext cx="352742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r">
              <a:defRPr sz="4500"/>
            </a:lvl1pPr>
          </a:lstStyle>
          <a:p>
            <a:r>
              <a:t>页置换算法</a:t>
            </a:r>
          </a:p>
        </p:txBody>
      </p:sp>
      <p:sp>
        <p:nvSpPr>
          <p:cNvPr id="1823" name="请求分页系统的性能"/>
          <p:cNvSpPr/>
          <p:nvPr/>
        </p:nvSpPr>
        <p:spPr>
          <a:xfrm>
            <a:off x="1033611" y="8892036"/>
            <a:ext cx="6228391"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r">
              <a:defRPr sz="4500"/>
            </a:lvl1pPr>
          </a:lstStyle>
          <a:p>
            <a:r>
              <a:t>请求分页系统的性能</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2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827" name="1 存储器的层次结构"/>
          <p:cNvSpPr/>
          <p:nvPr/>
        </p:nvSpPr>
        <p:spPr>
          <a:xfrm>
            <a:off x="8129867" y="319102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存储器的层次结构</a:t>
            </a:r>
          </a:p>
        </p:txBody>
      </p:sp>
      <p:sp>
        <p:nvSpPr>
          <p:cNvPr id="1828" name="2 程序的链接和装入"/>
          <p:cNvSpPr/>
          <p:nvPr/>
        </p:nvSpPr>
        <p:spPr>
          <a:xfrm>
            <a:off x="8129867" y="4254070"/>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程序的链接和装入</a:t>
            </a:r>
          </a:p>
        </p:txBody>
      </p:sp>
      <p:sp>
        <p:nvSpPr>
          <p:cNvPr id="1829" name="3 连续分配存储管理方式"/>
          <p:cNvSpPr/>
          <p:nvPr/>
        </p:nvSpPr>
        <p:spPr>
          <a:xfrm>
            <a:off x="8129867" y="5317116"/>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连续分配存储管理方式</a:t>
            </a:r>
          </a:p>
        </p:txBody>
      </p:sp>
      <p:sp>
        <p:nvSpPr>
          <p:cNvPr id="1830" name="4 基本分页存储管理方式"/>
          <p:cNvSpPr/>
          <p:nvPr/>
        </p:nvSpPr>
        <p:spPr>
          <a:xfrm>
            <a:off x="8129867" y="638016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基本分页存储管理方式</a:t>
            </a:r>
          </a:p>
        </p:txBody>
      </p:sp>
      <p:sp>
        <p:nvSpPr>
          <p:cNvPr id="1831" name="5 基于分页的虚拟存储系统"/>
          <p:cNvSpPr/>
          <p:nvPr/>
        </p:nvSpPr>
        <p:spPr>
          <a:xfrm>
            <a:off x="8129867" y="7443208"/>
            <a:ext cx="9749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基于分页的虚拟存储系统</a:t>
            </a:r>
          </a:p>
        </p:txBody>
      </p:sp>
      <p:sp>
        <p:nvSpPr>
          <p:cNvPr id="1832" name="6 分段存储管理"/>
          <p:cNvSpPr/>
          <p:nvPr/>
        </p:nvSpPr>
        <p:spPr>
          <a:xfrm>
            <a:off x="8129867" y="8419515"/>
            <a:ext cx="5729131"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a:solidFill>
                  <a:srgbClr val="FF0000"/>
                </a:solidFill>
              </a:rPr>
              <a:t>6 分段存储管理</a:t>
            </a:r>
          </a:p>
        </p:txBody>
      </p:sp>
      <p:sp>
        <p:nvSpPr>
          <p:cNvPr id="183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834" name="7 Linux的伙伴系统"/>
          <p:cNvSpPr/>
          <p:nvPr/>
        </p:nvSpPr>
        <p:spPr>
          <a:xfrm>
            <a:off x="8129867" y="9569300"/>
            <a:ext cx="6791275"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7 Linux的伙伴系统</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37" name="连续分配存储管理方式"/>
          <p:cNvSpPr/>
          <p:nvPr/>
        </p:nvSpPr>
        <p:spPr>
          <a:xfrm>
            <a:off x="2752401" y="3672290"/>
            <a:ext cx="8242301"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Lantinghei SC Demibold"/>
                <a:ea typeface="Lantinghei SC Demibold"/>
                <a:cs typeface="Lantinghei SC Demibold"/>
                <a:sym typeface="Lantinghei SC Demibold"/>
              </a:defRPr>
            </a:lvl1pPr>
          </a:lstStyle>
          <a:p>
            <a:r>
              <a:t>连续分配存储管理方式</a:t>
            </a:r>
          </a:p>
        </p:txBody>
      </p:sp>
      <p:sp>
        <p:nvSpPr>
          <p:cNvPr id="1838" name="👉单一连续分配"/>
          <p:cNvSpPr/>
          <p:nvPr/>
        </p:nvSpPr>
        <p:spPr>
          <a:xfrm>
            <a:off x="2887759" y="6681508"/>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单一连续分配</a:t>
            </a:r>
          </a:p>
        </p:txBody>
      </p:sp>
      <p:sp>
        <p:nvSpPr>
          <p:cNvPr id="1839" name="👉固定分区分配"/>
          <p:cNvSpPr/>
          <p:nvPr/>
        </p:nvSpPr>
        <p:spPr>
          <a:xfrm>
            <a:off x="2887759" y="7744554"/>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固定分区分配</a:t>
            </a:r>
          </a:p>
        </p:txBody>
      </p:sp>
      <p:sp>
        <p:nvSpPr>
          <p:cNvPr id="1840" name="👉动态分区分配"/>
          <p:cNvSpPr/>
          <p:nvPr/>
        </p:nvSpPr>
        <p:spPr>
          <a:xfrm>
            <a:off x="2887759" y="8807600"/>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动态分区分配</a:t>
            </a:r>
          </a:p>
        </p:txBody>
      </p:sp>
      <p:sp>
        <p:nvSpPr>
          <p:cNvPr id="1841" name="离散分配存储管理方式"/>
          <p:cNvSpPr/>
          <p:nvPr/>
        </p:nvSpPr>
        <p:spPr>
          <a:xfrm>
            <a:off x="13389299" y="3672290"/>
            <a:ext cx="8242301"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Lantinghei SC Demibold"/>
                <a:ea typeface="Lantinghei SC Demibold"/>
                <a:cs typeface="Lantinghei SC Demibold"/>
                <a:sym typeface="Lantinghei SC Demibold"/>
              </a:defRPr>
            </a:lvl1pPr>
          </a:lstStyle>
          <a:p>
            <a:r>
              <a:t>离散分配存储管理方式</a:t>
            </a:r>
          </a:p>
        </p:txBody>
      </p:sp>
      <p:sp>
        <p:nvSpPr>
          <p:cNvPr id="1842" name="👉分页存储管理"/>
          <p:cNvSpPr/>
          <p:nvPr/>
        </p:nvSpPr>
        <p:spPr>
          <a:xfrm>
            <a:off x="13929252" y="6681508"/>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分页存储管理</a:t>
            </a:r>
          </a:p>
        </p:txBody>
      </p:sp>
      <p:sp>
        <p:nvSpPr>
          <p:cNvPr id="184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845" name="👉分段存储管理"/>
          <p:cNvSpPr/>
          <p:nvPr/>
        </p:nvSpPr>
        <p:spPr>
          <a:xfrm>
            <a:off x="13929252" y="7784815"/>
            <a:ext cx="5889432"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dirty="0">
                <a:solidFill>
                  <a:srgbClr val="FF0000"/>
                </a:solidFill>
                <a:latin typeface="Apple Color Emoji"/>
                <a:ea typeface="Apple Color Emoji"/>
                <a:cs typeface="Apple Color Emoji"/>
                <a:sym typeface="Apple Color Emoji"/>
              </a:rPr>
              <a:t>👉</a:t>
            </a:r>
            <a:r>
              <a:rPr dirty="0">
                <a:solidFill>
                  <a:srgbClr val="FF0000"/>
                </a:solidFill>
              </a:rPr>
              <a:t>分段存储管理</a:t>
            </a:r>
          </a:p>
        </p:txBody>
      </p:sp>
      <p:sp>
        <p:nvSpPr>
          <p:cNvPr id="1846" name="👉段页式存储管理"/>
          <p:cNvSpPr/>
          <p:nvPr/>
        </p:nvSpPr>
        <p:spPr>
          <a:xfrm>
            <a:off x="13929252" y="8807600"/>
            <a:ext cx="66579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段页式存储管理</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7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878"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1879" name="分段机制的引入"/>
          <p:cNvSpPr/>
          <p:nvPr/>
        </p:nvSpPr>
        <p:spPr>
          <a:xfrm>
            <a:off x="441930" y="612527"/>
            <a:ext cx="5356556" cy="1040051"/>
          </a:xfrm>
          <a:prstGeom prst="roundRect">
            <a:avLst>
              <a:gd name="adj" fmla="val 1831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分段机制的引入</a:t>
            </a:r>
          </a:p>
        </p:txBody>
      </p:sp>
      <p:pic>
        <p:nvPicPr>
          <p:cNvPr id="1881" name="屏幕快照 2019-03-06 下午4.02.46.png" descr="屏幕快照 2019-03-06 下午4.02.46.png"/>
          <p:cNvPicPr>
            <a:picLocks noChangeAspect="1"/>
          </p:cNvPicPr>
          <p:nvPr/>
        </p:nvPicPr>
        <p:blipFill>
          <a:blip r:embed="rId4">
            <a:extLst/>
          </a:blip>
          <a:stretch>
            <a:fillRect/>
          </a:stretch>
        </p:blipFill>
        <p:spPr>
          <a:xfrm>
            <a:off x="21948804" y="137146"/>
            <a:ext cx="2258983" cy="610537"/>
          </a:xfrm>
          <a:prstGeom prst="rect">
            <a:avLst/>
          </a:prstGeom>
          <a:ln w="12700">
            <a:miter lim="400000"/>
          </a:ln>
        </p:spPr>
      </p:pic>
      <p:sp>
        <p:nvSpPr>
          <p:cNvPr id="1882" name="在分段存储管理的系统中，程序员使用二维的逻辑地址，一个数用来表示段，另一个数用来表示段内偏移。"/>
          <p:cNvSpPr/>
          <p:nvPr/>
        </p:nvSpPr>
        <p:spPr>
          <a:xfrm>
            <a:off x="1622140" y="2529383"/>
            <a:ext cx="21139720" cy="18521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800"/>
            </a:pPr>
            <a:r>
              <a:t>在分段存储管理的系统中，程序员使用</a:t>
            </a:r>
            <a:r>
              <a:rPr b="1" u="sng">
                <a:solidFill>
                  <a:schemeClr val="accent5"/>
                </a:solidFill>
                <a:latin typeface="Helvetica"/>
                <a:ea typeface="Helvetica"/>
                <a:cs typeface="Helvetica"/>
                <a:sym typeface="Helvetica"/>
              </a:rPr>
              <a:t>二维</a:t>
            </a:r>
            <a:r>
              <a:t>的逻辑地址，一个数用来表示</a:t>
            </a:r>
            <a:r>
              <a:rPr b="1" u="sng">
                <a:solidFill>
                  <a:schemeClr val="accent5"/>
                </a:solidFill>
                <a:latin typeface="Helvetica"/>
                <a:ea typeface="Helvetica"/>
                <a:cs typeface="Helvetica"/>
                <a:sym typeface="Helvetica"/>
              </a:rPr>
              <a:t>段</a:t>
            </a:r>
            <a:r>
              <a:t>，另一个数用来表示</a:t>
            </a:r>
            <a:r>
              <a:rPr b="1" u="sng">
                <a:solidFill>
                  <a:schemeClr val="accent5"/>
                </a:solidFill>
                <a:latin typeface="Helvetica"/>
                <a:ea typeface="Helvetica"/>
                <a:cs typeface="Helvetica"/>
                <a:sym typeface="Helvetica"/>
              </a:rPr>
              <a:t>段内偏移</a:t>
            </a:r>
            <a:r>
              <a:t>。</a:t>
            </a:r>
          </a:p>
        </p:txBody>
      </p:sp>
      <p:sp>
        <p:nvSpPr>
          <p:cNvPr id="10" name="4.6.1 一、分段机制的引入"/>
          <p:cNvSpPr/>
          <p:nvPr/>
        </p:nvSpPr>
        <p:spPr>
          <a:xfrm>
            <a:off x="33917" y="161029"/>
            <a:ext cx="318035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4.6.1 一、分段机制的引入</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4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850"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1851" name="分段机制的引入"/>
          <p:cNvSpPr/>
          <p:nvPr/>
        </p:nvSpPr>
        <p:spPr>
          <a:xfrm>
            <a:off x="441930" y="612527"/>
            <a:ext cx="5356556" cy="1040051"/>
          </a:xfrm>
          <a:prstGeom prst="roundRect">
            <a:avLst>
              <a:gd name="adj" fmla="val 1831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分段机制的引入</a:t>
            </a:r>
          </a:p>
        </p:txBody>
      </p:sp>
      <p:sp>
        <p:nvSpPr>
          <p:cNvPr id="1852" name="4.6.1 一、分段机制的引入"/>
          <p:cNvSpPr/>
          <p:nvPr/>
        </p:nvSpPr>
        <p:spPr>
          <a:xfrm>
            <a:off x="33917" y="161029"/>
            <a:ext cx="318035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4.6.1 一、分段机制的引入</a:t>
            </a:r>
          </a:p>
        </p:txBody>
      </p:sp>
      <p:pic>
        <p:nvPicPr>
          <p:cNvPr id="1853" name="屏幕快照 2019-03-06 下午4.02.46.png" descr="屏幕快照 2019-03-06 下午4.02.46.png"/>
          <p:cNvPicPr>
            <a:picLocks noChangeAspect="1"/>
          </p:cNvPicPr>
          <p:nvPr/>
        </p:nvPicPr>
        <p:blipFill>
          <a:blip r:embed="rId4">
            <a:extLst/>
          </a:blip>
          <a:stretch>
            <a:fillRect/>
          </a:stretch>
        </p:blipFill>
        <p:spPr>
          <a:xfrm>
            <a:off x="21948804" y="137146"/>
            <a:ext cx="2258983" cy="610537"/>
          </a:xfrm>
          <a:prstGeom prst="rect">
            <a:avLst/>
          </a:prstGeom>
          <a:ln w="12700">
            <a:miter lim="400000"/>
          </a:ln>
        </p:spPr>
      </p:pic>
      <p:sp>
        <p:nvSpPr>
          <p:cNvPr id="1854" name="在分段存储管理的系统中，程序员使用二维的逻辑地址，一个数用来表示段，另一个数用来表示段内偏移。"/>
          <p:cNvSpPr/>
          <p:nvPr/>
        </p:nvSpPr>
        <p:spPr>
          <a:xfrm>
            <a:off x="1622140" y="2529383"/>
            <a:ext cx="21139720" cy="18521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800"/>
            </a:pPr>
            <a:r>
              <a:t>在分段存储管理的系统中，程序员使用</a:t>
            </a:r>
            <a:r>
              <a:rPr b="1" u="sng">
                <a:solidFill>
                  <a:schemeClr val="accent5"/>
                </a:solidFill>
                <a:latin typeface="Helvetica"/>
                <a:ea typeface="Helvetica"/>
                <a:cs typeface="Helvetica"/>
                <a:sym typeface="Helvetica"/>
              </a:rPr>
              <a:t>二维</a:t>
            </a:r>
            <a:r>
              <a:t>的逻辑地址，一个数用来表示</a:t>
            </a:r>
            <a:r>
              <a:rPr b="1" u="sng">
                <a:solidFill>
                  <a:schemeClr val="accent5"/>
                </a:solidFill>
                <a:latin typeface="Helvetica"/>
                <a:ea typeface="Helvetica"/>
                <a:cs typeface="Helvetica"/>
                <a:sym typeface="Helvetica"/>
              </a:rPr>
              <a:t>段</a:t>
            </a:r>
            <a:r>
              <a:t>，另一个数用来表示</a:t>
            </a:r>
            <a:r>
              <a:rPr b="1" u="sng">
                <a:solidFill>
                  <a:schemeClr val="accent5"/>
                </a:solidFill>
                <a:latin typeface="Helvetica"/>
                <a:ea typeface="Helvetica"/>
                <a:cs typeface="Helvetica"/>
                <a:sym typeface="Helvetica"/>
              </a:rPr>
              <a:t>段内偏移</a:t>
            </a:r>
            <a:r>
              <a:t>。</a:t>
            </a:r>
          </a:p>
        </p:txBody>
      </p:sp>
      <p:graphicFrame>
        <p:nvGraphicFramePr>
          <p:cNvPr id="1855" name="表格"/>
          <p:cNvGraphicFramePr/>
          <p:nvPr>
            <p:extLst>
              <p:ext uri="{D42A27DB-BD31-4B8C-83A1-F6EECF244321}">
                <p14:modId xmlns:p14="http://schemas.microsoft.com/office/powerpoint/2010/main" val="59361253"/>
              </p:ext>
            </p:extLst>
          </p:nvPr>
        </p:nvGraphicFramePr>
        <p:xfrm>
          <a:off x="3008474" y="5508425"/>
          <a:ext cx="1767595" cy="3297722"/>
        </p:xfrm>
        <a:graphic>
          <a:graphicData uri="http://schemas.openxmlformats.org/drawingml/2006/table">
            <a:tbl>
              <a:tblPr bandRow="1">
                <a:tableStyleId>{4C3C2611-4C71-4FC5-86AE-919BDF0F9419}</a:tableStyleId>
              </a:tblPr>
              <a:tblGrid>
                <a:gridCol w="1767595"/>
              </a:tblGrid>
              <a:tr h="397933">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cap="flat" cmpd="sng" algn="ctr">
                      <a:solidFill>
                        <a:schemeClr val="accent1">
                          <a:hueOff val="47394"/>
                          <a:satOff val="-25753"/>
                          <a:lumOff val="-7544"/>
                        </a:schemeClr>
                      </a:solidFill>
                      <a:prstDash val="solid"/>
                      <a:miter lim="400000"/>
                      <a:headEnd type="none" w="med" len="med"/>
                      <a:tailEnd type="none" w="med" len="med"/>
                    </a:lnB>
                  </a:tcPr>
                </a:tc>
              </a:tr>
              <a:tr h="397933">
                <a:tc>
                  <a:txBody>
                    <a:bodyPr/>
                    <a:lstStyle/>
                    <a:p>
                      <a:pPr defTabSz="914400">
                        <a:defRPr sz="3600"/>
                      </a:pPr>
                      <a:endParaRPr dirty="0"/>
                    </a:p>
                  </a:txBody>
                  <a:tcPr marL="50800" marR="50800" marT="50800" marB="50800" anchor="ctr" horzOverflow="overflow">
                    <a:lnL w="38100" cap="flat" cmpd="sng" algn="ctr">
                      <a:solidFill>
                        <a:schemeClr val="accent1">
                          <a:hueOff val="47394"/>
                          <a:satOff val="-25753"/>
                          <a:lumOff val="-7544"/>
                        </a:schemeClr>
                      </a:solidFill>
                      <a:prstDash val="solid"/>
                      <a:miter lim="400000"/>
                      <a:headEnd type="none" w="med" len="med"/>
                      <a:tailEnd type="none" w="med" len="med"/>
                    </a:lnL>
                    <a:lnR w="38100" cap="flat" cmpd="sng" algn="ctr">
                      <a:solidFill>
                        <a:schemeClr val="accent1">
                          <a:hueOff val="47394"/>
                          <a:satOff val="-25753"/>
                          <a:lumOff val="-7544"/>
                        </a:schemeClr>
                      </a:solidFill>
                      <a:prstDash val="solid"/>
                      <a:miter lim="400000"/>
                      <a:headEnd type="none" w="med" len="med"/>
                      <a:tailEnd type="none" w="med" len="med"/>
                    </a:lnR>
                    <a:lnT w="38100" cap="flat" cmpd="sng" algn="ctr">
                      <a:solidFill>
                        <a:schemeClr val="accent1">
                          <a:hueOff val="47394"/>
                          <a:satOff val="-25753"/>
                          <a:lumOff val="-7544"/>
                        </a:schemeClr>
                      </a:solidFill>
                      <a:prstDash val="solid"/>
                      <a:miter lim="400000"/>
                      <a:headEnd type="none" w="med" len="med"/>
                      <a:tailEnd type="none" w="med" len="med"/>
                    </a:lnT>
                    <a:lnB w="38100">
                      <a:solidFill>
                        <a:schemeClr val="accent1">
                          <a:hueOff val="47394"/>
                          <a:satOff val="-25753"/>
                          <a:lumOff val="-7544"/>
                        </a:schemeClr>
                      </a:solidFill>
                      <a:miter lim="400000"/>
                    </a:lnB>
                  </a:tcPr>
                </a:tc>
              </a:tr>
              <a:tr h="696762">
                <a:tc>
                  <a:txBody>
                    <a:bodyPr/>
                    <a:lstStyle/>
                    <a:p>
                      <a:pPr defTabSz="914400">
                        <a:defRPr sz="1800"/>
                      </a:pPr>
                      <a:r>
                        <a:rPr sz="3600" dirty="0"/>
                        <a:t>…</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447486">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cap="flat" cmpd="sng" algn="ctr">
                      <a:solidFill>
                        <a:schemeClr val="accent1">
                          <a:hueOff val="47394"/>
                          <a:satOff val="-25753"/>
                          <a:lumOff val="-7544"/>
                        </a:schemeClr>
                      </a:solidFill>
                      <a:prstDash val="solid"/>
                      <a:miter lim="400000"/>
                      <a:headEnd type="none" w="med" len="med"/>
                      <a:tailEnd type="none" w="med" len="med"/>
                    </a:lnB>
                  </a:tcPr>
                </a:tc>
              </a:tr>
              <a:tr h="447486">
                <a:tc>
                  <a:txBody>
                    <a:bodyPr/>
                    <a:lstStyle/>
                    <a:p>
                      <a:pPr defTabSz="914400">
                        <a:defRPr sz="3600"/>
                      </a:pPr>
                      <a:endParaRPr dirty="0"/>
                    </a:p>
                  </a:txBody>
                  <a:tcPr marL="50800" marR="50800" marT="50800" marB="50800" anchor="ctr" horzOverflow="overflow">
                    <a:lnL w="38100" cap="flat" cmpd="sng" algn="ctr">
                      <a:solidFill>
                        <a:schemeClr val="accent1">
                          <a:hueOff val="47394"/>
                          <a:satOff val="-25753"/>
                          <a:lumOff val="-7544"/>
                        </a:schemeClr>
                      </a:solidFill>
                      <a:prstDash val="solid"/>
                      <a:miter lim="400000"/>
                      <a:headEnd type="none" w="med" len="med"/>
                      <a:tailEnd type="none" w="med" len="med"/>
                    </a:lnL>
                    <a:lnR w="38100" cap="flat" cmpd="sng" algn="ctr">
                      <a:solidFill>
                        <a:schemeClr val="accent1">
                          <a:hueOff val="47394"/>
                          <a:satOff val="-25753"/>
                          <a:lumOff val="-7544"/>
                        </a:schemeClr>
                      </a:solidFill>
                      <a:prstDash val="solid"/>
                      <a:miter lim="400000"/>
                      <a:headEnd type="none" w="med" len="med"/>
                      <a:tailEnd type="none" w="med" len="med"/>
                    </a:lnR>
                    <a:lnT w="38100" cap="flat" cmpd="sng" algn="ctr">
                      <a:solidFill>
                        <a:schemeClr val="accent1">
                          <a:hueOff val="47394"/>
                          <a:satOff val="-25753"/>
                          <a:lumOff val="-7544"/>
                        </a:schemeClr>
                      </a:solidFill>
                      <a:prstDash val="solid"/>
                      <a:miter lim="400000"/>
                      <a:headEnd type="none" w="med" len="med"/>
                      <a:tailEnd type="none" w="med" len="med"/>
                    </a:lnT>
                    <a:lnB w="38100">
                      <a:solidFill>
                        <a:schemeClr val="accent1">
                          <a:hueOff val="47394"/>
                          <a:satOff val="-25753"/>
                          <a:lumOff val="-7544"/>
                        </a:schemeClr>
                      </a:solidFill>
                      <a:miter lim="400000"/>
                    </a:lnB>
                  </a:tcPr>
                </a:tc>
              </a:tr>
            </a:tbl>
          </a:graphicData>
        </a:graphic>
      </p:graphicFrame>
      <p:sp>
        <p:nvSpPr>
          <p:cNvPr id="1856" name="0"/>
          <p:cNvSpPr/>
          <p:nvPr/>
        </p:nvSpPr>
        <p:spPr>
          <a:xfrm flipH="1">
            <a:off x="4367297" y="5407041"/>
            <a:ext cx="1385319" cy="795089"/>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500"/>
            </a:lvl1pPr>
          </a:lstStyle>
          <a:p>
            <a:r>
              <a:rPr dirty="0"/>
              <a:t>0</a:t>
            </a:r>
          </a:p>
        </p:txBody>
      </p:sp>
      <p:sp>
        <p:nvSpPr>
          <p:cNvPr id="1857" name="1023"/>
          <p:cNvSpPr/>
          <p:nvPr/>
        </p:nvSpPr>
        <p:spPr>
          <a:xfrm>
            <a:off x="4797874" y="8110666"/>
            <a:ext cx="1385317"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rPr dirty="0"/>
              <a:t>1023</a:t>
            </a:r>
          </a:p>
        </p:txBody>
      </p:sp>
      <p:sp>
        <p:nvSpPr>
          <p:cNvPr id="1858" name="1024"/>
          <p:cNvSpPr/>
          <p:nvPr/>
        </p:nvSpPr>
        <p:spPr>
          <a:xfrm>
            <a:off x="4823837" y="9340007"/>
            <a:ext cx="1385317"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1024</a:t>
            </a:r>
          </a:p>
        </p:txBody>
      </p:sp>
      <p:sp>
        <p:nvSpPr>
          <p:cNvPr id="1859" name="0…"/>
          <p:cNvSpPr/>
          <p:nvPr/>
        </p:nvSpPr>
        <p:spPr>
          <a:xfrm>
            <a:off x="1914795" y="6022198"/>
            <a:ext cx="844678" cy="238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t>0</a:t>
            </a:r>
          </a:p>
          <a:p>
            <a:pPr>
              <a:defRPr sz="4500"/>
            </a:pPr>
            <a:r>
              <a:t>号</a:t>
            </a:r>
          </a:p>
          <a:p>
            <a:pPr>
              <a:defRPr sz="4500"/>
            </a:pPr>
            <a:r>
              <a:t>页</a:t>
            </a:r>
          </a:p>
        </p:txBody>
      </p:sp>
      <p:sp>
        <p:nvSpPr>
          <p:cNvPr id="1860" name="1…"/>
          <p:cNvSpPr/>
          <p:nvPr/>
        </p:nvSpPr>
        <p:spPr>
          <a:xfrm>
            <a:off x="1914795" y="9837199"/>
            <a:ext cx="844678" cy="238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dirty="0"/>
              <a:t>1</a:t>
            </a:r>
          </a:p>
          <a:p>
            <a:pPr>
              <a:defRPr sz="4500"/>
            </a:pPr>
            <a:r>
              <a:rPr dirty="0"/>
              <a:t>号</a:t>
            </a:r>
          </a:p>
          <a:p>
            <a:pPr>
              <a:defRPr sz="4500"/>
            </a:pPr>
            <a:r>
              <a:rPr dirty="0"/>
              <a:t>页</a:t>
            </a:r>
          </a:p>
        </p:txBody>
      </p:sp>
      <p:sp>
        <p:nvSpPr>
          <p:cNvPr id="1861" name="0"/>
          <p:cNvSpPr/>
          <p:nvPr/>
        </p:nvSpPr>
        <p:spPr>
          <a:xfrm>
            <a:off x="16975834" y="5375851"/>
            <a:ext cx="432055"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rPr dirty="0"/>
              <a:t>0</a:t>
            </a:r>
          </a:p>
        </p:txBody>
      </p:sp>
      <p:sp>
        <p:nvSpPr>
          <p:cNvPr id="1862" name="1023"/>
          <p:cNvSpPr/>
          <p:nvPr/>
        </p:nvSpPr>
        <p:spPr>
          <a:xfrm>
            <a:off x="16979867" y="7990414"/>
            <a:ext cx="1384996" cy="7950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rPr dirty="0" smtClean="0"/>
              <a:t>1</a:t>
            </a:r>
            <a:r>
              <a:rPr lang="en-US" altLang="zh-CN" dirty="0" smtClean="0"/>
              <a:t>999</a:t>
            </a:r>
            <a:endParaRPr dirty="0"/>
          </a:p>
        </p:txBody>
      </p:sp>
      <p:sp>
        <p:nvSpPr>
          <p:cNvPr id="1863" name="0…"/>
          <p:cNvSpPr/>
          <p:nvPr/>
        </p:nvSpPr>
        <p:spPr>
          <a:xfrm>
            <a:off x="14071344" y="5915575"/>
            <a:ext cx="844678" cy="238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dirty="0"/>
              <a:t>0</a:t>
            </a:r>
          </a:p>
          <a:p>
            <a:pPr>
              <a:defRPr sz="4500"/>
            </a:pPr>
            <a:r>
              <a:rPr dirty="0"/>
              <a:t>号</a:t>
            </a:r>
          </a:p>
          <a:p>
            <a:pPr>
              <a:defRPr sz="4500"/>
            </a:pPr>
            <a:r>
              <a:rPr dirty="0"/>
              <a:t>段</a:t>
            </a:r>
          </a:p>
        </p:txBody>
      </p:sp>
      <p:sp>
        <p:nvSpPr>
          <p:cNvPr id="1864" name="1…"/>
          <p:cNvSpPr/>
          <p:nvPr/>
        </p:nvSpPr>
        <p:spPr>
          <a:xfrm>
            <a:off x="14189431" y="9522447"/>
            <a:ext cx="844678" cy="238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t>1</a:t>
            </a:r>
          </a:p>
          <a:p>
            <a:pPr>
              <a:defRPr sz="4500"/>
            </a:pPr>
            <a:r>
              <a:rPr dirty="0"/>
              <a:t>号</a:t>
            </a:r>
          </a:p>
          <a:p>
            <a:pPr>
              <a:defRPr sz="4500"/>
            </a:pPr>
            <a:r>
              <a:rPr dirty="0"/>
              <a:t>段</a:t>
            </a:r>
          </a:p>
        </p:txBody>
      </p:sp>
      <p:sp>
        <p:nvSpPr>
          <p:cNvPr id="1865" name="0"/>
          <p:cNvSpPr/>
          <p:nvPr/>
        </p:nvSpPr>
        <p:spPr>
          <a:xfrm>
            <a:off x="16988868" y="9214593"/>
            <a:ext cx="432055"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0</a:t>
            </a:r>
          </a:p>
        </p:txBody>
      </p:sp>
      <p:sp>
        <p:nvSpPr>
          <p:cNvPr id="1869" name="2047"/>
          <p:cNvSpPr/>
          <p:nvPr/>
        </p:nvSpPr>
        <p:spPr>
          <a:xfrm>
            <a:off x="4892575" y="11978418"/>
            <a:ext cx="1385317"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2047</a:t>
            </a:r>
          </a:p>
        </p:txBody>
      </p:sp>
      <p:sp>
        <p:nvSpPr>
          <p:cNvPr id="1870" name="1023"/>
          <p:cNvSpPr/>
          <p:nvPr/>
        </p:nvSpPr>
        <p:spPr>
          <a:xfrm>
            <a:off x="16988868" y="11256712"/>
            <a:ext cx="1384996" cy="7950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rPr lang="en-US" altLang="zh-CN" smtClean="0"/>
              <a:t>1314</a:t>
            </a:r>
            <a:endParaRPr dirty="0"/>
          </a:p>
        </p:txBody>
      </p:sp>
      <p:sp>
        <p:nvSpPr>
          <p:cNvPr id="1871" name="分页"/>
          <p:cNvSpPr/>
          <p:nvPr/>
        </p:nvSpPr>
        <p:spPr>
          <a:xfrm>
            <a:off x="2792950" y="439678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分页</a:t>
            </a:r>
          </a:p>
        </p:txBody>
      </p:sp>
      <p:sp>
        <p:nvSpPr>
          <p:cNvPr id="1872" name="分段"/>
          <p:cNvSpPr/>
          <p:nvPr/>
        </p:nvSpPr>
        <p:spPr>
          <a:xfrm>
            <a:off x="11138908" y="435946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分段</a:t>
            </a:r>
          </a:p>
        </p:txBody>
      </p:sp>
      <p:graphicFrame>
        <p:nvGraphicFramePr>
          <p:cNvPr id="27" name="表格"/>
          <p:cNvGraphicFramePr/>
          <p:nvPr>
            <p:extLst>
              <p:ext uri="{D42A27DB-BD31-4B8C-83A1-F6EECF244321}">
                <p14:modId xmlns:p14="http://schemas.microsoft.com/office/powerpoint/2010/main" val="1115813712"/>
              </p:ext>
            </p:extLst>
          </p:nvPr>
        </p:nvGraphicFramePr>
        <p:xfrm>
          <a:off x="3008474" y="9443797"/>
          <a:ext cx="1767595" cy="3297722"/>
        </p:xfrm>
        <a:graphic>
          <a:graphicData uri="http://schemas.openxmlformats.org/drawingml/2006/table">
            <a:tbl>
              <a:tblPr bandRow="1">
                <a:tableStyleId>{4C3C2611-4C71-4FC5-86AE-919BDF0F9419}</a:tableStyleId>
              </a:tblPr>
              <a:tblGrid>
                <a:gridCol w="1767595"/>
              </a:tblGrid>
              <a:tr h="397933">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cap="flat" cmpd="sng" algn="ctr">
                      <a:solidFill>
                        <a:schemeClr val="accent1">
                          <a:hueOff val="47394"/>
                          <a:satOff val="-25753"/>
                          <a:lumOff val="-7544"/>
                        </a:schemeClr>
                      </a:solidFill>
                      <a:prstDash val="solid"/>
                      <a:miter lim="400000"/>
                      <a:headEnd type="none" w="med" len="med"/>
                      <a:tailEnd type="none" w="med" len="med"/>
                    </a:lnB>
                  </a:tcPr>
                </a:tc>
              </a:tr>
              <a:tr h="397933">
                <a:tc>
                  <a:txBody>
                    <a:bodyPr/>
                    <a:lstStyle/>
                    <a:p>
                      <a:pPr defTabSz="914400">
                        <a:defRPr sz="3600"/>
                      </a:pPr>
                      <a:endParaRPr dirty="0"/>
                    </a:p>
                  </a:txBody>
                  <a:tcPr marL="50800" marR="50800" marT="50800" marB="50800" anchor="ctr" horzOverflow="overflow">
                    <a:lnL w="38100" cap="flat" cmpd="sng" algn="ctr">
                      <a:solidFill>
                        <a:schemeClr val="accent1">
                          <a:hueOff val="47394"/>
                          <a:satOff val="-25753"/>
                          <a:lumOff val="-7544"/>
                        </a:schemeClr>
                      </a:solidFill>
                      <a:prstDash val="solid"/>
                      <a:miter lim="400000"/>
                      <a:headEnd type="none" w="med" len="med"/>
                      <a:tailEnd type="none" w="med" len="med"/>
                    </a:lnL>
                    <a:lnR w="38100" cap="flat" cmpd="sng" algn="ctr">
                      <a:solidFill>
                        <a:schemeClr val="accent1">
                          <a:hueOff val="47394"/>
                          <a:satOff val="-25753"/>
                          <a:lumOff val="-7544"/>
                        </a:schemeClr>
                      </a:solidFill>
                      <a:prstDash val="solid"/>
                      <a:miter lim="400000"/>
                      <a:headEnd type="none" w="med" len="med"/>
                      <a:tailEnd type="none" w="med" len="med"/>
                    </a:lnR>
                    <a:lnT w="38100" cap="flat" cmpd="sng" algn="ctr">
                      <a:solidFill>
                        <a:schemeClr val="accent1">
                          <a:hueOff val="47394"/>
                          <a:satOff val="-25753"/>
                          <a:lumOff val="-7544"/>
                        </a:schemeClr>
                      </a:solidFill>
                      <a:prstDash val="solid"/>
                      <a:miter lim="400000"/>
                      <a:headEnd type="none" w="med" len="med"/>
                      <a:tailEnd type="none" w="med" len="med"/>
                    </a:lnT>
                    <a:lnB w="38100">
                      <a:solidFill>
                        <a:schemeClr val="accent1">
                          <a:hueOff val="47394"/>
                          <a:satOff val="-25753"/>
                          <a:lumOff val="-7544"/>
                        </a:schemeClr>
                      </a:solidFill>
                      <a:miter lim="400000"/>
                    </a:lnB>
                  </a:tcPr>
                </a:tc>
              </a:tr>
              <a:tr h="696762">
                <a:tc>
                  <a:txBody>
                    <a:bodyPr/>
                    <a:lstStyle/>
                    <a:p>
                      <a:pPr defTabSz="914400">
                        <a:defRPr sz="1800"/>
                      </a:pPr>
                      <a:r>
                        <a:rPr sz="3600"/>
                        <a:t>…</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447486">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cap="flat" cmpd="sng" algn="ctr">
                      <a:solidFill>
                        <a:schemeClr val="accent1">
                          <a:hueOff val="47394"/>
                          <a:satOff val="-25753"/>
                          <a:lumOff val="-7544"/>
                        </a:schemeClr>
                      </a:solidFill>
                      <a:prstDash val="solid"/>
                      <a:miter lim="400000"/>
                      <a:headEnd type="none" w="med" len="med"/>
                      <a:tailEnd type="none" w="med" len="med"/>
                    </a:lnB>
                  </a:tcPr>
                </a:tc>
              </a:tr>
              <a:tr h="447486">
                <a:tc>
                  <a:txBody>
                    <a:bodyPr/>
                    <a:lstStyle/>
                    <a:p>
                      <a:pPr defTabSz="914400">
                        <a:defRPr sz="3600"/>
                      </a:pPr>
                      <a:endParaRPr dirty="0"/>
                    </a:p>
                  </a:txBody>
                  <a:tcPr marL="50800" marR="50800" marT="50800" marB="50800" anchor="ctr" horzOverflow="overflow">
                    <a:lnL w="38100" cap="flat" cmpd="sng" algn="ctr">
                      <a:solidFill>
                        <a:schemeClr val="accent1">
                          <a:hueOff val="47394"/>
                          <a:satOff val="-25753"/>
                          <a:lumOff val="-7544"/>
                        </a:schemeClr>
                      </a:solidFill>
                      <a:prstDash val="solid"/>
                      <a:miter lim="400000"/>
                      <a:headEnd type="none" w="med" len="med"/>
                      <a:tailEnd type="none" w="med" len="med"/>
                    </a:lnL>
                    <a:lnR w="38100" cap="flat" cmpd="sng" algn="ctr">
                      <a:solidFill>
                        <a:schemeClr val="accent1">
                          <a:hueOff val="47394"/>
                          <a:satOff val="-25753"/>
                          <a:lumOff val="-7544"/>
                        </a:schemeClr>
                      </a:solidFill>
                      <a:prstDash val="solid"/>
                      <a:miter lim="400000"/>
                      <a:headEnd type="none" w="med" len="med"/>
                      <a:tailEnd type="none" w="med" len="med"/>
                    </a:lnR>
                    <a:lnT w="38100" cap="flat" cmpd="sng" algn="ctr">
                      <a:solidFill>
                        <a:schemeClr val="accent1">
                          <a:hueOff val="47394"/>
                          <a:satOff val="-25753"/>
                          <a:lumOff val="-7544"/>
                        </a:schemeClr>
                      </a:solidFill>
                      <a:prstDash val="solid"/>
                      <a:miter lim="400000"/>
                      <a:headEnd type="none" w="med" len="med"/>
                      <a:tailEnd type="none" w="med" len="med"/>
                    </a:lnT>
                    <a:lnB w="38100">
                      <a:solidFill>
                        <a:schemeClr val="accent1">
                          <a:hueOff val="47394"/>
                          <a:satOff val="-25753"/>
                          <a:lumOff val="-7544"/>
                        </a:schemeClr>
                      </a:solidFill>
                      <a:miter lim="400000"/>
                    </a:lnB>
                  </a:tcPr>
                </a:tc>
              </a:tr>
            </a:tbl>
          </a:graphicData>
        </a:graphic>
      </p:graphicFrame>
      <p:sp>
        <p:nvSpPr>
          <p:cNvPr id="28" name="1024"/>
          <p:cNvSpPr/>
          <p:nvPr/>
        </p:nvSpPr>
        <p:spPr>
          <a:xfrm>
            <a:off x="4834982" y="10001994"/>
            <a:ext cx="1384996" cy="7950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rPr dirty="0" smtClean="0">
                <a:solidFill>
                  <a:srgbClr val="FF0000"/>
                </a:solidFill>
              </a:rPr>
              <a:t>102</a:t>
            </a:r>
            <a:r>
              <a:rPr lang="en-US" altLang="zh-CN" dirty="0" smtClean="0">
                <a:solidFill>
                  <a:srgbClr val="FF0000"/>
                </a:solidFill>
              </a:rPr>
              <a:t>5</a:t>
            </a:r>
            <a:endParaRPr dirty="0">
              <a:solidFill>
                <a:srgbClr val="FF0000"/>
              </a:solidFill>
            </a:endParaRPr>
          </a:p>
        </p:txBody>
      </p:sp>
      <p:sp>
        <p:nvSpPr>
          <p:cNvPr id="29" name="0"/>
          <p:cNvSpPr/>
          <p:nvPr/>
        </p:nvSpPr>
        <p:spPr>
          <a:xfrm flipH="1">
            <a:off x="4371985" y="6099573"/>
            <a:ext cx="1385319" cy="795089"/>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4500"/>
            </a:lvl1pPr>
          </a:lstStyle>
          <a:p>
            <a:r>
              <a:rPr lang="en-US" altLang="zh-CN" dirty="0" smtClean="0"/>
              <a:t>1</a:t>
            </a:r>
            <a:endParaRPr dirty="0"/>
          </a:p>
        </p:txBody>
      </p:sp>
      <p:graphicFrame>
        <p:nvGraphicFramePr>
          <p:cNvPr id="30" name="表格"/>
          <p:cNvGraphicFramePr/>
          <p:nvPr>
            <p:extLst>
              <p:ext uri="{D42A27DB-BD31-4B8C-83A1-F6EECF244321}">
                <p14:modId xmlns:p14="http://schemas.microsoft.com/office/powerpoint/2010/main" val="991894565"/>
              </p:ext>
            </p:extLst>
          </p:nvPr>
        </p:nvGraphicFramePr>
        <p:xfrm>
          <a:off x="15102610" y="5468947"/>
          <a:ext cx="1767595" cy="3297722"/>
        </p:xfrm>
        <a:graphic>
          <a:graphicData uri="http://schemas.openxmlformats.org/drawingml/2006/table">
            <a:tbl>
              <a:tblPr bandRow="1">
                <a:tableStyleId>{4C3C2611-4C71-4FC5-86AE-919BDF0F9419}</a:tableStyleId>
              </a:tblPr>
              <a:tblGrid>
                <a:gridCol w="1767595"/>
              </a:tblGrid>
              <a:tr h="397933">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cap="flat" cmpd="sng" algn="ctr">
                      <a:solidFill>
                        <a:schemeClr val="accent1">
                          <a:hueOff val="47394"/>
                          <a:satOff val="-25753"/>
                          <a:lumOff val="-7544"/>
                        </a:schemeClr>
                      </a:solidFill>
                      <a:prstDash val="solid"/>
                      <a:miter lim="400000"/>
                      <a:headEnd type="none" w="med" len="med"/>
                      <a:tailEnd type="none" w="med" len="med"/>
                    </a:lnB>
                  </a:tcPr>
                </a:tc>
              </a:tr>
              <a:tr h="397933">
                <a:tc>
                  <a:txBody>
                    <a:bodyPr/>
                    <a:lstStyle/>
                    <a:p>
                      <a:pPr defTabSz="914400">
                        <a:defRPr sz="3600"/>
                      </a:pPr>
                      <a:endParaRPr dirty="0"/>
                    </a:p>
                  </a:txBody>
                  <a:tcPr marL="50800" marR="50800" marT="50800" marB="50800" anchor="ctr" horzOverflow="overflow">
                    <a:lnL w="38100" cap="flat" cmpd="sng" algn="ctr">
                      <a:solidFill>
                        <a:schemeClr val="accent1">
                          <a:hueOff val="47394"/>
                          <a:satOff val="-25753"/>
                          <a:lumOff val="-7544"/>
                        </a:schemeClr>
                      </a:solidFill>
                      <a:prstDash val="solid"/>
                      <a:miter lim="400000"/>
                      <a:headEnd type="none" w="med" len="med"/>
                      <a:tailEnd type="none" w="med" len="med"/>
                    </a:lnL>
                    <a:lnR w="38100" cap="flat" cmpd="sng" algn="ctr">
                      <a:solidFill>
                        <a:schemeClr val="accent1">
                          <a:hueOff val="47394"/>
                          <a:satOff val="-25753"/>
                          <a:lumOff val="-7544"/>
                        </a:schemeClr>
                      </a:solidFill>
                      <a:prstDash val="solid"/>
                      <a:miter lim="400000"/>
                      <a:headEnd type="none" w="med" len="med"/>
                      <a:tailEnd type="none" w="med" len="med"/>
                    </a:lnR>
                    <a:lnT w="38100" cap="flat" cmpd="sng" algn="ctr">
                      <a:solidFill>
                        <a:schemeClr val="accent1">
                          <a:hueOff val="47394"/>
                          <a:satOff val="-25753"/>
                          <a:lumOff val="-7544"/>
                        </a:schemeClr>
                      </a:solidFill>
                      <a:prstDash val="solid"/>
                      <a:miter lim="400000"/>
                      <a:headEnd type="none" w="med" len="med"/>
                      <a:tailEnd type="none" w="med" len="med"/>
                    </a:lnT>
                    <a:lnB w="38100">
                      <a:solidFill>
                        <a:schemeClr val="accent1">
                          <a:hueOff val="47394"/>
                          <a:satOff val="-25753"/>
                          <a:lumOff val="-7544"/>
                        </a:schemeClr>
                      </a:solidFill>
                      <a:miter lim="400000"/>
                    </a:lnB>
                  </a:tcPr>
                </a:tc>
              </a:tr>
              <a:tr h="696762">
                <a:tc>
                  <a:txBody>
                    <a:bodyPr/>
                    <a:lstStyle/>
                    <a:p>
                      <a:pPr defTabSz="914400">
                        <a:defRPr sz="1800"/>
                      </a:pPr>
                      <a:r>
                        <a:rPr sz="3600" dirty="0"/>
                        <a:t>…</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447486">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cap="flat" cmpd="sng" algn="ctr">
                      <a:solidFill>
                        <a:schemeClr val="accent1">
                          <a:hueOff val="47394"/>
                          <a:satOff val="-25753"/>
                          <a:lumOff val="-7544"/>
                        </a:schemeClr>
                      </a:solidFill>
                      <a:prstDash val="solid"/>
                      <a:miter lim="400000"/>
                      <a:headEnd type="none" w="med" len="med"/>
                      <a:tailEnd type="none" w="med" len="med"/>
                    </a:lnB>
                  </a:tcPr>
                </a:tc>
              </a:tr>
              <a:tr h="447486">
                <a:tc>
                  <a:txBody>
                    <a:bodyPr/>
                    <a:lstStyle/>
                    <a:p>
                      <a:pPr defTabSz="914400">
                        <a:defRPr sz="3600"/>
                      </a:pPr>
                      <a:endParaRPr dirty="0"/>
                    </a:p>
                  </a:txBody>
                  <a:tcPr marL="50800" marR="50800" marT="50800" marB="50800" anchor="ctr" horzOverflow="overflow">
                    <a:lnL w="38100" cap="flat" cmpd="sng" algn="ctr">
                      <a:solidFill>
                        <a:schemeClr val="accent1">
                          <a:hueOff val="47394"/>
                          <a:satOff val="-25753"/>
                          <a:lumOff val="-7544"/>
                        </a:schemeClr>
                      </a:solidFill>
                      <a:prstDash val="solid"/>
                      <a:miter lim="400000"/>
                      <a:headEnd type="none" w="med" len="med"/>
                      <a:tailEnd type="none" w="med" len="med"/>
                    </a:lnL>
                    <a:lnR w="38100" cap="flat" cmpd="sng" algn="ctr">
                      <a:solidFill>
                        <a:schemeClr val="accent1">
                          <a:hueOff val="47394"/>
                          <a:satOff val="-25753"/>
                          <a:lumOff val="-7544"/>
                        </a:schemeClr>
                      </a:solidFill>
                      <a:prstDash val="solid"/>
                      <a:miter lim="400000"/>
                      <a:headEnd type="none" w="med" len="med"/>
                      <a:tailEnd type="none" w="med" len="med"/>
                    </a:lnR>
                    <a:lnT w="38100" cap="flat" cmpd="sng" algn="ctr">
                      <a:solidFill>
                        <a:schemeClr val="accent1">
                          <a:hueOff val="47394"/>
                          <a:satOff val="-25753"/>
                          <a:lumOff val="-7544"/>
                        </a:schemeClr>
                      </a:solidFill>
                      <a:prstDash val="solid"/>
                      <a:miter lim="400000"/>
                      <a:headEnd type="none" w="med" len="med"/>
                      <a:tailEnd type="none" w="med" len="med"/>
                    </a:lnT>
                    <a:lnB w="38100">
                      <a:solidFill>
                        <a:schemeClr val="accent1">
                          <a:hueOff val="47394"/>
                          <a:satOff val="-25753"/>
                          <a:lumOff val="-7544"/>
                        </a:schemeClr>
                      </a:solidFill>
                      <a:miter lim="400000"/>
                    </a:lnB>
                  </a:tcPr>
                </a:tc>
              </a:tr>
            </a:tbl>
          </a:graphicData>
        </a:graphic>
      </p:graphicFrame>
      <p:graphicFrame>
        <p:nvGraphicFramePr>
          <p:cNvPr id="31" name="表格"/>
          <p:cNvGraphicFramePr/>
          <p:nvPr>
            <p:extLst>
              <p:ext uri="{D42A27DB-BD31-4B8C-83A1-F6EECF244321}">
                <p14:modId xmlns:p14="http://schemas.microsoft.com/office/powerpoint/2010/main" val="795271881"/>
              </p:ext>
            </p:extLst>
          </p:nvPr>
        </p:nvGraphicFramePr>
        <p:xfrm>
          <a:off x="15102610" y="9404319"/>
          <a:ext cx="1767595" cy="2647482"/>
        </p:xfrm>
        <a:graphic>
          <a:graphicData uri="http://schemas.openxmlformats.org/drawingml/2006/table">
            <a:tbl>
              <a:tblPr bandRow="1">
                <a:tableStyleId>{4C3C2611-4C71-4FC5-86AE-919BDF0F9419}</a:tableStyleId>
              </a:tblPr>
              <a:tblGrid>
                <a:gridCol w="1767595"/>
              </a:tblGrid>
              <a:tr h="397933">
                <a:tc>
                  <a:txBody>
                    <a:bodyPr/>
                    <a:lstStyle/>
                    <a:p>
                      <a:pPr defTabSz="914400">
                        <a:defRPr sz="3600"/>
                      </a:pPr>
                      <a:endParaRPr dirty="0"/>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cap="flat" cmpd="sng" algn="ctr">
                      <a:solidFill>
                        <a:schemeClr val="accent1">
                          <a:hueOff val="47394"/>
                          <a:satOff val="-25753"/>
                          <a:lumOff val="-7544"/>
                        </a:schemeClr>
                      </a:solidFill>
                      <a:prstDash val="solid"/>
                      <a:miter lim="400000"/>
                      <a:headEnd type="none" w="med" len="med"/>
                      <a:tailEnd type="none" w="med" len="med"/>
                    </a:lnB>
                  </a:tcPr>
                </a:tc>
              </a:tr>
              <a:tr h="397933">
                <a:tc>
                  <a:txBody>
                    <a:bodyPr/>
                    <a:lstStyle/>
                    <a:p>
                      <a:pPr defTabSz="914400">
                        <a:defRPr sz="3600"/>
                      </a:pPr>
                      <a:endParaRPr dirty="0"/>
                    </a:p>
                  </a:txBody>
                  <a:tcPr marL="50800" marR="50800" marT="50800" marB="50800" anchor="ctr" horzOverflow="overflow">
                    <a:lnL w="38100" cap="flat" cmpd="sng" algn="ctr">
                      <a:solidFill>
                        <a:schemeClr val="accent1">
                          <a:hueOff val="47394"/>
                          <a:satOff val="-25753"/>
                          <a:lumOff val="-7544"/>
                        </a:schemeClr>
                      </a:solidFill>
                      <a:prstDash val="solid"/>
                      <a:miter lim="400000"/>
                      <a:headEnd type="none" w="med" len="med"/>
                      <a:tailEnd type="none" w="med" len="med"/>
                    </a:lnL>
                    <a:lnR w="38100" cap="flat" cmpd="sng" algn="ctr">
                      <a:solidFill>
                        <a:schemeClr val="accent1">
                          <a:hueOff val="47394"/>
                          <a:satOff val="-25753"/>
                          <a:lumOff val="-7544"/>
                        </a:schemeClr>
                      </a:solidFill>
                      <a:prstDash val="solid"/>
                      <a:miter lim="400000"/>
                      <a:headEnd type="none" w="med" len="med"/>
                      <a:tailEnd type="none" w="med" len="med"/>
                    </a:lnR>
                    <a:lnT w="38100" cap="flat" cmpd="sng" algn="ctr">
                      <a:solidFill>
                        <a:schemeClr val="accent1">
                          <a:hueOff val="47394"/>
                          <a:satOff val="-25753"/>
                          <a:lumOff val="-7544"/>
                        </a:schemeClr>
                      </a:solidFill>
                      <a:prstDash val="solid"/>
                      <a:miter lim="400000"/>
                      <a:headEnd type="none" w="med" len="med"/>
                      <a:tailEnd type="none" w="med" len="med"/>
                    </a:lnT>
                    <a:lnB w="38100">
                      <a:solidFill>
                        <a:schemeClr val="accent1">
                          <a:hueOff val="47394"/>
                          <a:satOff val="-25753"/>
                          <a:lumOff val="-7544"/>
                        </a:schemeClr>
                      </a:solidFill>
                      <a:miter lim="400000"/>
                    </a:lnB>
                  </a:tcPr>
                </a:tc>
              </a:tr>
              <a:tr h="696762">
                <a:tc>
                  <a:txBody>
                    <a:bodyPr/>
                    <a:lstStyle/>
                    <a:p>
                      <a:pPr defTabSz="914400">
                        <a:defRPr sz="1800"/>
                      </a:pPr>
                      <a:r>
                        <a:rPr sz="3600"/>
                        <a:t>…</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447486">
                <a:tc>
                  <a:txBody>
                    <a:bodyPr/>
                    <a:lstStyle/>
                    <a:p>
                      <a:pPr defTabSz="914400">
                        <a:defRPr sz="3600"/>
                      </a:pPr>
                      <a:endParaRPr dirty="0"/>
                    </a:p>
                  </a:txBody>
                  <a:tcPr marL="50800" marR="50800" marT="50800" marB="50800" anchor="ctr" horzOverflow="overflow">
                    <a:lnL w="38100" cap="flat" cmpd="sng" algn="ctr">
                      <a:solidFill>
                        <a:schemeClr val="accent1">
                          <a:hueOff val="47394"/>
                          <a:satOff val="-25753"/>
                          <a:lumOff val="-7544"/>
                        </a:schemeClr>
                      </a:solidFill>
                      <a:prstDash val="solid"/>
                      <a:miter lim="400000"/>
                      <a:headEnd type="none" w="med" len="med"/>
                      <a:tailEnd type="none" w="med" len="med"/>
                    </a:lnL>
                    <a:lnR w="38100" cap="flat" cmpd="sng" algn="ctr">
                      <a:solidFill>
                        <a:schemeClr val="accent1">
                          <a:hueOff val="47394"/>
                          <a:satOff val="-25753"/>
                          <a:lumOff val="-7544"/>
                        </a:schemeClr>
                      </a:solidFill>
                      <a:prstDash val="solid"/>
                      <a:miter lim="400000"/>
                      <a:headEnd type="none" w="med" len="med"/>
                      <a:tailEnd type="none" w="med" len="med"/>
                    </a:lnR>
                    <a:lnT w="38100" cap="flat" cmpd="sng" algn="ctr">
                      <a:solidFill>
                        <a:schemeClr val="accent1">
                          <a:hueOff val="47394"/>
                          <a:satOff val="-25753"/>
                          <a:lumOff val="-7544"/>
                        </a:schemeClr>
                      </a:solidFill>
                      <a:prstDash val="solid"/>
                      <a:miter lim="400000"/>
                      <a:headEnd type="none" w="med" len="med"/>
                      <a:tailEnd type="none" w="med" len="med"/>
                    </a:lnT>
                    <a:lnB w="38100">
                      <a:solidFill>
                        <a:schemeClr val="accent1">
                          <a:hueOff val="47394"/>
                          <a:satOff val="-25753"/>
                          <a:lumOff val="-7544"/>
                        </a:schemeClr>
                      </a:solidFill>
                      <a:miter lim="400000"/>
                    </a:lnB>
                  </a:tcPr>
                </a:tc>
              </a:tr>
            </a:tbl>
          </a:graphicData>
        </a:graphic>
      </p:graphicFrame>
      <p:sp>
        <p:nvSpPr>
          <p:cNvPr id="32" name="0"/>
          <p:cNvSpPr/>
          <p:nvPr/>
        </p:nvSpPr>
        <p:spPr>
          <a:xfrm>
            <a:off x="16980264" y="6037838"/>
            <a:ext cx="423193" cy="7950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rPr lang="en-US" altLang="zh-CN" dirty="0" smtClean="0"/>
              <a:t>1</a:t>
            </a:r>
            <a:endParaRPr dirty="0"/>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8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889"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1890" name="分段系统的基本原理"/>
          <p:cNvSpPr/>
          <p:nvPr/>
        </p:nvSpPr>
        <p:spPr>
          <a:xfrm>
            <a:off x="441930" y="612527"/>
            <a:ext cx="6303068" cy="1040051"/>
          </a:xfrm>
          <a:prstGeom prst="roundRect">
            <a:avLst>
              <a:gd name="adj" fmla="val 1831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分段系统的基本原理</a:t>
            </a:r>
          </a:p>
        </p:txBody>
      </p:sp>
      <p:pic>
        <p:nvPicPr>
          <p:cNvPr id="1892" name="屏幕快照 2019-03-06 下午4.02.46.png" descr="屏幕快照 2019-03-06 下午4.02.46.png"/>
          <p:cNvPicPr>
            <a:picLocks noChangeAspect="1"/>
          </p:cNvPicPr>
          <p:nvPr/>
        </p:nvPicPr>
        <p:blipFill>
          <a:blip r:embed="rId4">
            <a:extLst/>
          </a:blip>
          <a:stretch>
            <a:fillRect/>
          </a:stretch>
        </p:blipFill>
        <p:spPr>
          <a:xfrm>
            <a:off x="21948804" y="137146"/>
            <a:ext cx="2258983" cy="610537"/>
          </a:xfrm>
          <a:prstGeom prst="rect">
            <a:avLst/>
          </a:prstGeom>
          <a:ln w="12700">
            <a:miter lim="400000"/>
          </a:ln>
        </p:spPr>
      </p:pic>
      <p:sp>
        <p:nvSpPr>
          <p:cNvPr id="1893" name="进程的地址空间被划分成若干个段。…"/>
          <p:cNvSpPr/>
          <p:nvPr/>
        </p:nvSpPr>
        <p:spPr>
          <a:xfrm>
            <a:off x="1622140" y="3614015"/>
            <a:ext cx="21710269" cy="826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800"/>
            </a:pPr>
            <a:r>
              <a:t>进程的地址空间被划分成</a:t>
            </a:r>
            <a:r>
              <a:rPr>
                <a:solidFill>
                  <a:schemeClr val="accent5"/>
                </a:solidFill>
              </a:rPr>
              <a:t>若干个段</a:t>
            </a:r>
            <a:r>
              <a:t>。</a:t>
            </a:r>
          </a:p>
          <a:p>
            <a:pPr algn="just">
              <a:defRPr sz="4800"/>
            </a:pPr>
            <a:endParaRPr/>
          </a:p>
          <a:p>
            <a:pPr algn="just">
              <a:defRPr sz="4800">
                <a:solidFill>
                  <a:srgbClr val="FFFFFF"/>
                </a:solidFill>
              </a:defRPr>
            </a:pPr>
            <a:r>
              <a:t>每个段定义了一组逻辑信息，每个段的大小由相应的逻辑信息组的长度确定，段的大小不一样，每个段的逻辑地址从0开始，采用一段连续的地址空间。</a:t>
            </a:r>
          </a:p>
          <a:p>
            <a:pPr algn="just">
              <a:defRPr sz="4800">
                <a:solidFill>
                  <a:srgbClr val="FFFFFF"/>
                </a:solidFill>
              </a:defRPr>
            </a:pPr>
            <a:endParaRPr/>
          </a:p>
          <a:p>
            <a:pPr algn="just">
              <a:defRPr sz="4800">
                <a:solidFill>
                  <a:srgbClr val="FFFFFF"/>
                </a:solidFill>
              </a:defRPr>
            </a:pPr>
            <a:r>
              <a:t>系统为每个段分配一个连续的物理内存区域，各个不同的段可以离散地放入物理内存不同的区域。</a:t>
            </a:r>
          </a:p>
          <a:p>
            <a:pPr algn="just">
              <a:defRPr sz="4800">
                <a:solidFill>
                  <a:srgbClr val="FFFFFF"/>
                </a:solidFill>
              </a:defRPr>
            </a:pPr>
            <a:endParaRPr/>
          </a:p>
          <a:p>
            <a:pPr algn="just">
              <a:defRPr sz="4800">
                <a:solidFill>
                  <a:srgbClr val="FFFFFF"/>
                </a:solidFill>
              </a:defRPr>
            </a:pPr>
            <a:r>
              <a:t>系统为每个进程建立一张段表，段表的每一个表项纪录的信息包括段号、段长和该段的基址，段表存放在内存中。</a:t>
            </a:r>
          </a:p>
        </p:txBody>
      </p:sp>
      <p:sp>
        <p:nvSpPr>
          <p:cNvPr id="1894" name="分段"/>
          <p:cNvSpPr/>
          <p:nvPr/>
        </p:nvSpPr>
        <p:spPr>
          <a:xfrm>
            <a:off x="944895" y="2157046"/>
            <a:ext cx="1333501" cy="9525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分段</a:t>
            </a:r>
          </a:p>
        </p:txBody>
      </p:sp>
      <p:sp>
        <p:nvSpPr>
          <p:cNvPr id="10" name="4.6.1 一、分段机制的引入"/>
          <p:cNvSpPr/>
          <p:nvPr/>
        </p:nvSpPr>
        <p:spPr>
          <a:xfrm>
            <a:off x="33917" y="161029"/>
            <a:ext cx="318035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4.6.1 一、分段机制的引入</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3"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0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05"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06" name="最佳置换算法"/>
          <p:cNvSpPr/>
          <p:nvPr/>
        </p:nvSpPr>
        <p:spPr>
          <a:xfrm>
            <a:off x="1091561" y="3042109"/>
            <a:ext cx="7456418" cy="1270001"/>
          </a:xfrm>
          <a:prstGeom prst="roundRect">
            <a:avLst>
              <a:gd name="adj" fmla="val 15000"/>
            </a:avLst>
          </a:prstGeom>
          <a:blipFill>
            <a:blip r:embed="rId3">
              <a:alphaModFix amt="14714"/>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rPr dirty="0" smtClean="0"/>
              <a:t>最佳置换算法</a:t>
            </a:r>
            <a:r>
              <a:rPr lang="en-US" altLang="zh-CN" dirty="0" smtClean="0"/>
              <a:t>ORA</a:t>
            </a:r>
            <a:endParaRPr dirty="0"/>
          </a:p>
        </p:txBody>
      </p:sp>
      <p:sp>
        <p:nvSpPr>
          <p:cNvPr id="107" name="从内存页中选择换出页的算法"/>
          <p:cNvSpPr/>
          <p:nvPr/>
        </p:nvSpPr>
        <p:spPr>
          <a:xfrm>
            <a:off x="8516292" y="900564"/>
            <a:ext cx="8369301" cy="10039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lvl1pPr>
          </a:lstStyle>
          <a:p>
            <a:r>
              <a:t>从内存页中选择换出页的算法</a:t>
            </a:r>
          </a:p>
        </p:txBody>
      </p:sp>
      <p:sp>
        <p:nvSpPr>
          <p:cNvPr id="108" name="先进先出置换算法FIFO"/>
          <p:cNvSpPr/>
          <p:nvPr/>
        </p:nvSpPr>
        <p:spPr>
          <a:xfrm>
            <a:off x="948393" y="6435670"/>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先进先出置换算法FIFO</a:t>
            </a:r>
          </a:p>
        </p:txBody>
      </p:sp>
      <p:sp>
        <p:nvSpPr>
          <p:cNvPr id="109" name="页置换算法"/>
          <p:cNvSpPr/>
          <p:nvPr/>
        </p:nvSpPr>
        <p:spPr>
          <a:xfrm>
            <a:off x="557172" y="466545"/>
            <a:ext cx="7456418"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页置换算法</a:t>
            </a:r>
          </a:p>
        </p:txBody>
      </p:sp>
      <p:sp>
        <p:nvSpPr>
          <p:cNvPr id="110" name="最近最久未使用置换算法"/>
          <p:cNvSpPr/>
          <p:nvPr/>
        </p:nvSpPr>
        <p:spPr>
          <a:xfrm>
            <a:off x="1091561" y="9829231"/>
            <a:ext cx="7456418" cy="1270001"/>
          </a:xfrm>
          <a:prstGeom prst="roundRect">
            <a:avLst>
              <a:gd name="adj" fmla="val 15000"/>
            </a:avLst>
          </a:prstGeom>
          <a:blipFill>
            <a:blip r:embed="rId3">
              <a:alphaModFix amt="15043"/>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最近最久未使用置换算法</a:t>
            </a:r>
          </a:p>
        </p:txBody>
      </p:sp>
      <p:sp>
        <p:nvSpPr>
          <p:cNvPr id="111" name="为每个页记录该页调入内存的时间，选择换出页时，选择进入内存时间最早的页"/>
          <p:cNvSpPr/>
          <p:nvPr/>
        </p:nvSpPr>
        <p:spPr>
          <a:xfrm>
            <a:off x="1018316" y="8047415"/>
            <a:ext cx="21570280"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pPr>
            <a:r>
              <a:t>为每个页记录该页调入内存的时间，选择换出页时，选择</a:t>
            </a:r>
            <a:r>
              <a:rPr b="1">
                <a:solidFill>
                  <a:schemeClr val="accent5"/>
                </a:solidFill>
                <a:latin typeface="Helvetica"/>
                <a:ea typeface="Helvetica"/>
                <a:cs typeface="Helvetica"/>
                <a:sym typeface="Helvetica"/>
              </a:rPr>
              <a:t>进入内存时间最早的页</a:t>
            </a:r>
          </a:p>
        </p:txBody>
      </p:sp>
      <p:sp>
        <p:nvSpPr>
          <p:cNvPr id="112" name="最简单的页置换算法"/>
          <p:cNvSpPr/>
          <p:nvPr/>
        </p:nvSpPr>
        <p:spPr>
          <a:xfrm>
            <a:off x="9105210" y="6588019"/>
            <a:ext cx="5887244" cy="965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u="sng"/>
            </a:lvl1pPr>
          </a:lstStyle>
          <a:p>
            <a:r>
              <a:t>最简单的页置换算法</a:t>
            </a:r>
          </a:p>
        </p:txBody>
      </p:sp>
      <p:pic>
        <p:nvPicPr>
          <p:cNvPr id="118" name="屏幕快照 2019-03-06 下午3.58.43.png" descr="屏幕快照 2019-03-06 下午3.58.43.png"/>
          <p:cNvPicPr>
            <a:picLocks noChangeAspect="1"/>
          </p:cNvPicPr>
          <p:nvPr/>
        </p:nvPicPr>
        <p:blipFill>
          <a:blip r:embed="rId5">
            <a:extLst/>
          </a:blip>
          <a:stretch>
            <a:fillRect/>
          </a:stretch>
        </p:blipFill>
        <p:spPr>
          <a:xfrm>
            <a:off x="20664963" y="581322"/>
            <a:ext cx="3044846" cy="1270001"/>
          </a:xfrm>
          <a:prstGeom prst="rect">
            <a:avLst/>
          </a:prstGeom>
          <a:ln w="12700">
            <a:miter lim="400000"/>
          </a:ln>
        </p:spPr>
      </p:pic>
      <p:sp>
        <p:nvSpPr>
          <p:cNvPr id="119"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9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900"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1901" name="分段系统的基本原理"/>
          <p:cNvSpPr/>
          <p:nvPr/>
        </p:nvSpPr>
        <p:spPr>
          <a:xfrm>
            <a:off x="441930" y="612527"/>
            <a:ext cx="6303068" cy="1040051"/>
          </a:xfrm>
          <a:prstGeom prst="roundRect">
            <a:avLst>
              <a:gd name="adj" fmla="val 1831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分段系统的基本原理</a:t>
            </a:r>
          </a:p>
        </p:txBody>
      </p:sp>
      <p:pic>
        <p:nvPicPr>
          <p:cNvPr id="1903" name="屏幕快照 2019-03-06 下午4.02.46.png" descr="屏幕快照 2019-03-06 下午4.02.46.png"/>
          <p:cNvPicPr>
            <a:picLocks noChangeAspect="1"/>
          </p:cNvPicPr>
          <p:nvPr/>
        </p:nvPicPr>
        <p:blipFill>
          <a:blip r:embed="rId4">
            <a:extLst/>
          </a:blip>
          <a:stretch>
            <a:fillRect/>
          </a:stretch>
        </p:blipFill>
        <p:spPr>
          <a:xfrm>
            <a:off x="21948804" y="137146"/>
            <a:ext cx="2258983" cy="610537"/>
          </a:xfrm>
          <a:prstGeom prst="rect">
            <a:avLst/>
          </a:prstGeom>
          <a:ln w="12700">
            <a:miter lim="400000"/>
          </a:ln>
        </p:spPr>
      </p:pic>
      <p:sp>
        <p:nvSpPr>
          <p:cNvPr id="1904" name="进程的地址空间被划分成若干个段。…"/>
          <p:cNvSpPr/>
          <p:nvPr/>
        </p:nvSpPr>
        <p:spPr>
          <a:xfrm>
            <a:off x="1622140" y="3614015"/>
            <a:ext cx="21710269" cy="826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800"/>
            </a:pPr>
            <a:r>
              <a:t>进程的地址空间被划分成</a:t>
            </a:r>
            <a:r>
              <a:rPr>
                <a:solidFill>
                  <a:schemeClr val="accent5"/>
                </a:solidFill>
              </a:rPr>
              <a:t>若干个段</a:t>
            </a:r>
            <a:r>
              <a:t>。</a:t>
            </a:r>
          </a:p>
          <a:p>
            <a:pPr algn="just">
              <a:defRPr sz="4800"/>
            </a:pPr>
            <a:endParaRPr/>
          </a:p>
          <a:p>
            <a:pPr algn="just">
              <a:defRPr sz="4800"/>
            </a:pPr>
            <a:r>
              <a:t>每个段定义了一组逻辑信息，每个段的大小由相应的逻辑信息组的长度确定，</a:t>
            </a:r>
            <a:r>
              <a:rPr>
                <a:solidFill>
                  <a:schemeClr val="accent5"/>
                </a:solidFill>
              </a:rPr>
              <a:t>段的大小不一样</a:t>
            </a:r>
            <a:r>
              <a:t>，</a:t>
            </a:r>
            <a:r>
              <a:rPr>
                <a:solidFill>
                  <a:schemeClr val="accent5"/>
                </a:solidFill>
              </a:rPr>
              <a:t>每个段的逻辑地址从0开始</a:t>
            </a:r>
            <a:r>
              <a:t>，采用一段</a:t>
            </a:r>
            <a:r>
              <a:rPr>
                <a:solidFill>
                  <a:schemeClr val="accent5"/>
                </a:solidFill>
              </a:rPr>
              <a:t>连续的地址空间</a:t>
            </a:r>
            <a:r>
              <a:t>。</a:t>
            </a:r>
          </a:p>
          <a:p>
            <a:pPr algn="just">
              <a:defRPr sz="4800"/>
            </a:pPr>
            <a:endParaRPr/>
          </a:p>
          <a:p>
            <a:pPr algn="just">
              <a:defRPr sz="4800">
                <a:solidFill>
                  <a:srgbClr val="FFFFFF"/>
                </a:solidFill>
              </a:defRPr>
            </a:pPr>
            <a:r>
              <a:t>系统为每个段分配一个连续的物理内存区域，各个不同的段可以离散地放入物理内存不同的区域。</a:t>
            </a:r>
          </a:p>
          <a:p>
            <a:pPr algn="just">
              <a:defRPr sz="4800"/>
            </a:pPr>
            <a:endParaRPr/>
          </a:p>
          <a:p>
            <a:pPr algn="just">
              <a:defRPr sz="4800">
                <a:solidFill>
                  <a:srgbClr val="FFFFFF"/>
                </a:solidFill>
              </a:defRPr>
            </a:pPr>
            <a:r>
              <a:t>系统为每个进程建立一张段表，段表的每一个表项纪录的信息包括段号、段长和该段的基址，段表存放在内存中。</a:t>
            </a:r>
          </a:p>
        </p:txBody>
      </p:sp>
      <p:sp>
        <p:nvSpPr>
          <p:cNvPr id="1905" name="分段"/>
          <p:cNvSpPr/>
          <p:nvPr/>
        </p:nvSpPr>
        <p:spPr>
          <a:xfrm>
            <a:off x="944895" y="2157046"/>
            <a:ext cx="1333501" cy="9525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分段</a:t>
            </a:r>
          </a:p>
        </p:txBody>
      </p:sp>
      <p:sp>
        <p:nvSpPr>
          <p:cNvPr id="10" name="4.6.1 一、分段机制的引入"/>
          <p:cNvSpPr/>
          <p:nvPr/>
        </p:nvSpPr>
        <p:spPr>
          <a:xfrm>
            <a:off x="33917" y="161029"/>
            <a:ext cx="318035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4.6.1 一、分段机制的引入</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10"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911"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1912" name="分段系统的基本原理"/>
          <p:cNvSpPr/>
          <p:nvPr/>
        </p:nvSpPr>
        <p:spPr>
          <a:xfrm>
            <a:off x="441930" y="612527"/>
            <a:ext cx="6303068" cy="1040051"/>
          </a:xfrm>
          <a:prstGeom prst="roundRect">
            <a:avLst>
              <a:gd name="adj" fmla="val 1831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分段系统的基本原理</a:t>
            </a:r>
          </a:p>
        </p:txBody>
      </p:sp>
      <p:pic>
        <p:nvPicPr>
          <p:cNvPr id="1914" name="屏幕快照 2019-03-06 下午4.02.46.png" descr="屏幕快照 2019-03-06 下午4.02.46.png"/>
          <p:cNvPicPr>
            <a:picLocks noChangeAspect="1"/>
          </p:cNvPicPr>
          <p:nvPr/>
        </p:nvPicPr>
        <p:blipFill>
          <a:blip r:embed="rId4">
            <a:extLst/>
          </a:blip>
          <a:stretch>
            <a:fillRect/>
          </a:stretch>
        </p:blipFill>
        <p:spPr>
          <a:xfrm>
            <a:off x="21948804" y="137146"/>
            <a:ext cx="2258983" cy="610537"/>
          </a:xfrm>
          <a:prstGeom prst="rect">
            <a:avLst/>
          </a:prstGeom>
          <a:ln w="12700">
            <a:miter lim="400000"/>
          </a:ln>
        </p:spPr>
      </p:pic>
      <p:sp>
        <p:nvSpPr>
          <p:cNvPr id="1915" name="进程的地址空间被划分成若干个段。…"/>
          <p:cNvSpPr/>
          <p:nvPr/>
        </p:nvSpPr>
        <p:spPr>
          <a:xfrm>
            <a:off x="1622140" y="3614015"/>
            <a:ext cx="21710269" cy="826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800"/>
            </a:pPr>
            <a:r>
              <a:t>进程的地址空间被划分成</a:t>
            </a:r>
            <a:r>
              <a:rPr>
                <a:solidFill>
                  <a:schemeClr val="accent5"/>
                </a:solidFill>
              </a:rPr>
              <a:t>若干个段</a:t>
            </a:r>
            <a:r>
              <a:t>。</a:t>
            </a:r>
          </a:p>
          <a:p>
            <a:pPr algn="just">
              <a:defRPr sz="4800"/>
            </a:pPr>
            <a:endParaRPr/>
          </a:p>
          <a:p>
            <a:pPr algn="just">
              <a:defRPr sz="4800"/>
            </a:pPr>
            <a:r>
              <a:t>每个段定义了一组逻辑信息，每个段的大小由相应的逻辑信息组的长度确定，</a:t>
            </a:r>
            <a:r>
              <a:rPr>
                <a:solidFill>
                  <a:schemeClr val="accent5"/>
                </a:solidFill>
              </a:rPr>
              <a:t>段的大小不一样</a:t>
            </a:r>
            <a:r>
              <a:t>，</a:t>
            </a:r>
            <a:r>
              <a:rPr>
                <a:solidFill>
                  <a:schemeClr val="accent5"/>
                </a:solidFill>
              </a:rPr>
              <a:t>每个段的逻辑地址从0开始</a:t>
            </a:r>
            <a:r>
              <a:t>，采用一段</a:t>
            </a:r>
            <a:r>
              <a:rPr>
                <a:solidFill>
                  <a:schemeClr val="accent5"/>
                </a:solidFill>
              </a:rPr>
              <a:t>连续的地址空间</a:t>
            </a:r>
            <a:r>
              <a:t>。</a:t>
            </a:r>
          </a:p>
          <a:p>
            <a:pPr algn="just">
              <a:defRPr sz="4800"/>
            </a:pPr>
            <a:endParaRPr/>
          </a:p>
          <a:p>
            <a:pPr algn="just">
              <a:defRPr sz="4800"/>
            </a:pPr>
            <a:r>
              <a:t>系统为每个段分配一个</a:t>
            </a:r>
            <a:r>
              <a:rPr>
                <a:solidFill>
                  <a:schemeClr val="accent5"/>
                </a:solidFill>
              </a:rPr>
              <a:t>连续的物理内存区域</a:t>
            </a:r>
            <a:r>
              <a:t>，各个</a:t>
            </a:r>
            <a:r>
              <a:rPr>
                <a:solidFill>
                  <a:schemeClr val="accent5"/>
                </a:solidFill>
              </a:rPr>
              <a:t>不同的段可以离散</a:t>
            </a:r>
            <a:r>
              <a:t>地放入物理内存不同的区域。</a:t>
            </a:r>
          </a:p>
          <a:p>
            <a:pPr algn="just">
              <a:defRPr sz="4800"/>
            </a:pPr>
            <a:endParaRPr/>
          </a:p>
          <a:p>
            <a:pPr algn="just">
              <a:defRPr sz="4800">
                <a:solidFill>
                  <a:srgbClr val="FFFFFF"/>
                </a:solidFill>
              </a:defRPr>
            </a:pPr>
            <a:r>
              <a:t>系统为每个进程建立一张段表，段表的每一个表项纪录的信息包括段号、段长和该段的基址，段表存放在内存中。</a:t>
            </a:r>
          </a:p>
        </p:txBody>
      </p:sp>
      <p:sp>
        <p:nvSpPr>
          <p:cNvPr id="1916" name="分段"/>
          <p:cNvSpPr/>
          <p:nvPr/>
        </p:nvSpPr>
        <p:spPr>
          <a:xfrm>
            <a:off x="944895" y="2157046"/>
            <a:ext cx="1333501" cy="9525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分段</a:t>
            </a:r>
          </a:p>
        </p:txBody>
      </p:sp>
      <p:sp>
        <p:nvSpPr>
          <p:cNvPr id="10" name="4.6.1 一、分段机制的引入"/>
          <p:cNvSpPr/>
          <p:nvPr/>
        </p:nvSpPr>
        <p:spPr>
          <a:xfrm>
            <a:off x="33917" y="161029"/>
            <a:ext cx="318035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4.6.1 一、分段机制的引入</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2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922"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1923" name="分段系统的基本原理"/>
          <p:cNvSpPr/>
          <p:nvPr/>
        </p:nvSpPr>
        <p:spPr>
          <a:xfrm>
            <a:off x="441930" y="612527"/>
            <a:ext cx="6303068" cy="1040051"/>
          </a:xfrm>
          <a:prstGeom prst="roundRect">
            <a:avLst>
              <a:gd name="adj" fmla="val 1831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分段系统的基本原理</a:t>
            </a:r>
          </a:p>
        </p:txBody>
      </p:sp>
      <p:pic>
        <p:nvPicPr>
          <p:cNvPr id="1925" name="屏幕快照 2019-03-06 下午4.02.46.png" descr="屏幕快照 2019-03-06 下午4.02.46.png"/>
          <p:cNvPicPr>
            <a:picLocks noChangeAspect="1"/>
          </p:cNvPicPr>
          <p:nvPr/>
        </p:nvPicPr>
        <p:blipFill>
          <a:blip r:embed="rId4">
            <a:extLst/>
          </a:blip>
          <a:stretch>
            <a:fillRect/>
          </a:stretch>
        </p:blipFill>
        <p:spPr>
          <a:xfrm>
            <a:off x="21948804" y="137146"/>
            <a:ext cx="2258983" cy="610537"/>
          </a:xfrm>
          <a:prstGeom prst="rect">
            <a:avLst/>
          </a:prstGeom>
          <a:ln w="12700">
            <a:miter lim="400000"/>
          </a:ln>
        </p:spPr>
      </p:pic>
      <p:sp>
        <p:nvSpPr>
          <p:cNvPr id="1926" name="进程的地址空间被划分成若干个段。…"/>
          <p:cNvSpPr/>
          <p:nvPr/>
        </p:nvSpPr>
        <p:spPr>
          <a:xfrm>
            <a:off x="1622140" y="3614015"/>
            <a:ext cx="21710269" cy="826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800"/>
            </a:pPr>
            <a:r>
              <a:t>进程的地址空间被划分成</a:t>
            </a:r>
            <a:r>
              <a:rPr>
                <a:solidFill>
                  <a:schemeClr val="accent5"/>
                </a:solidFill>
              </a:rPr>
              <a:t>若干个段</a:t>
            </a:r>
            <a:r>
              <a:t>。</a:t>
            </a:r>
          </a:p>
          <a:p>
            <a:pPr algn="just">
              <a:defRPr sz="4800"/>
            </a:pPr>
            <a:endParaRPr/>
          </a:p>
          <a:p>
            <a:pPr algn="just">
              <a:defRPr sz="4800"/>
            </a:pPr>
            <a:r>
              <a:t>每个段定义了一组逻辑信息，每个段的大小由相应的逻辑信息组的长度确定，</a:t>
            </a:r>
            <a:r>
              <a:rPr>
                <a:solidFill>
                  <a:schemeClr val="accent5"/>
                </a:solidFill>
              </a:rPr>
              <a:t>段的大小不一样</a:t>
            </a:r>
            <a:r>
              <a:t>，</a:t>
            </a:r>
            <a:r>
              <a:rPr>
                <a:solidFill>
                  <a:schemeClr val="accent5"/>
                </a:solidFill>
              </a:rPr>
              <a:t>每个段的逻辑地址从0开始</a:t>
            </a:r>
            <a:r>
              <a:t>，采用一段</a:t>
            </a:r>
            <a:r>
              <a:rPr>
                <a:solidFill>
                  <a:schemeClr val="accent5"/>
                </a:solidFill>
              </a:rPr>
              <a:t>连续的地址空间</a:t>
            </a:r>
            <a:r>
              <a:t>。</a:t>
            </a:r>
          </a:p>
          <a:p>
            <a:pPr algn="just">
              <a:defRPr sz="4800"/>
            </a:pPr>
            <a:endParaRPr/>
          </a:p>
          <a:p>
            <a:pPr algn="just">
              <a:defRPr sz="4800"/>
            </a:pPr>
            <a:r>
              <a:t>系统为每个段分配一个</a:t>
            </a:r>
            <a:r>
              <a:rPr>
                <a:solidFill>
                  <a:schemeClr val="accent5"/>
                </a:solidFill>
              </a:rPr>
              <a:t>连续的物理内存区域</a:t>
            </a:r>
            <a:r>
              <a:t>，各个</a:t>
            </a:r>
            <a:r>
              <a:rPr>
                <a:solidFill>
                  <a:schemeClr val="accent5"/>
                </a:solidFill>
              </a:rPr>
              <a:t>不同的段可以离散</a:t>
            </a:r>
            <a:r>
              <a:t>地放入物理内存不同的区域。</a:t>
            </a:r>
          </a:p>
          <a:p>
            <a:pPr algn="just">
              <a:defRPr sz="4800"/>
            </a:pPr>
            <a:endParaRPr/>
          </a:p>
          <a:p>
            <a:pPr algn="just">
              <a:defRPr sz="4800"/>
            </a:pPr>
            <a:r>
              <a:t>系统为</a:t>
            </a:r>
            <a:r>
              <a:rPr>
                <a:solidFill>
                  <a:schemeClr val="accent5"/>
                </a:solidFill>
              </a:rPr>
              <a:t>每个进程建立一张段表</a:t>
            </a:r>
            <a:r>
              <a:t>，段表的每一个表项纪录的信息包括</a:t>
            </a:r>
            <a:r>
              <a:rPr>
                <a:solidFill>
                  <a:schemeClr val="accent5"/>
                </a:solidFill>
              </a:rPr>
              <a:t>段号、段长和该段的基址</a:t>
            </a:r>
            <a:r>
              <a:t>，段表存放在内存中。</a:t>
            </a:r>
          </a:p>
        </p:txBody>
      </p:sp>
      <p:sp>
        <p:nvSpPr>
          <p:cNvPr id="1927" name="分段"/>
          <p:cNvSpPr/>
          <p:nvPr/>
        </p:nvSpPr>
        <p:spPr>
          <a:xfrm>
            <a:off x="944895" y="2157046"/>
            <a:ext cx="1333501" cy="9525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分段</a:t>
            </a:r>
          </a:p>
        </p:txBody>
      </p:sp>
      <p:sp>
        <p:nvSpPr>
          <p:cNvPr id="10" name="4.6.1 一、分段机制的引入"/>
          <p:cNvSpPr/>
          <p:nvPr/>
        </p:nvSpPr>
        <p:spPr>
          <a:xfrm>
            <a:off x="33917" y="161029"/>
            <a:ext cx="318035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4.6.1 一、分段机制的引入</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3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933" name="1804…"/>
          <p:cNvSpPr/>
          <p:nvPr/>
        </p:nvSpPr>
        <p:spPr>
          <a:xfrm>
            <a:off x="1422096" y="3822699"/>
            <a:ext cx="21539807" cy="607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1804</a:t>
            </a:r>
          </a:p>
          <a:p>
            <a:pPr algn="just"/>
            <a:r>
              <a:t>相对于分页机制，引入分段机制的主要目的是（）</a:t>
            </a:r>
          </a:p>
          <a:p>
            <a:pPr algn="just"/>
            <a:endParaRPr/>
          </a:p>
          <a:p>
            <a:pPr algn="just"/>
            <a:r>
              <a:t>A:易于实现信息共享</a:t>
            </a:r>
          </a:p>
          <a:p>
            <a:pPr algn="just"/>
            <a:r>
              <a:t>B:支持虚拟存储</a:t>
            </a:r>
          </a:p>
          <a:p>
            <a:pPr algn="just"/>
            <a:r>
              <a:t>C:提高内存的利用率</a:t>
            </a:r>
          </a:p>
          <a:p>
            <a:pPr algn="just"/>
            <a:r>
              <a:t>D:预防抖动的产生</a:t>
            </a:r>
          </a:p>
        </p:txBody>
      </p:sp>
      <p:sp>
        <p:nvSpPr>
          <p:cNvPr id="193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935"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7" name="4.6.1 一、分段机制的引入"/>
          <p:cNvSpPr/>
          <p:nvPr/>
        </p:nvSpPr>
        <p:spPr>
          <a:xfrm>
            <a:off x="33917" y="161029"/>
            <a:ext cx="318035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4.6.1 一、分段机制的引入</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3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939" name="1804…"/>
          <p:cNvSpPr/>
          <p:nvPr/>
        </p:nvSpPr>
        <p:spPr>
          <a:xfrm>
            <a:off x="1422096" y="3822699"/>
            <a:ext cx="21539807" cy="607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1804</a:t>
            </a:r>
          </a:p>
          <a:p>
            <a:pPr algn="just"/>
            <a:r>
              <a:t>相对于分页机制，引入分段机制的主要目的是（）</a:t>
            </a:r>
          </a:p>
          <a:p>
            <a:pPr algn="just"/>
            <a:endParaRPr/>
          </a:p>
          <a:p>
            <a:pPr algn="just">
              <a:defRPr>
                <a:solidFill>
                  <a:schemeClr val="accent5"/>
                </a:solidFill>
              </a:defRPr>
            </a:pPr>
            <a:r>
              <a:t>A:易于实现信息共享</a:t>
            </a:r>
          </a:p>
          <a:p>
            <a:pPr algn="just"/>
            <a:r>
              <a:t>B:支持虚拟存储</a:t>
            </a:r>
          </a:p>
          <a:p>
            <a:pPr algn="just"/>
            <a:r>
              <a:t>C:提高内存的利用率</a:t>
            </a:r>
          </a:p>
          <a:p>
            <a:pPr algn="just"/>
            <a:r>
              <a:t>D:预防抖动的产生</a:t>
            </a:r>
          </a:p>
        </p:txBody>
      </p:sp>
      <p:sp>
        <p:nvSpPr>
          <p:cNvPr id="194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941"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7" name="4.6.1 一、分段机制的引入"/>
          <p:cNvSpPr/>
          <p:nvPr/>
        </p:nvSpPr>
        <p:spPr>
          <a:xfrm>
            <a:off x="33917" y="161029"/>
            <a:ext cx="318035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4.6.1 一、分段机制的引入</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4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945"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1946" name="分段系统的基本原理"/>
          <p:cNvSpPr/>
          <p:nvPr/>
        </p:nvSpPr>
        <p:spPr>
          <a:xfrm>
            <a:off x="441930" y="612527"/>
            <a:ext cx="6303068" cy="1040051"/>
          </a:xfrm>
          <a:prstGeom prst="roundRect">
            <a:avLst>
              <a:gd name="adj" fmla="val 1831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分段系统的基本原理</a:t>
            </a:r>
          </a:p>
        </p:txBody>
      </p:sp>
      <p:pic>
        <p:nvPicPr>
          <p:cNvPr id="1948" name="屏幕快照 2019-03-06 下午4.02.46.png" descr="屏幕快照 2019-03-06 下午4.02.46.png"/>
          <p:cNvPicPr>
            <a:picLocks noChangeAspect="1"/>
          </p:cNvPicPr>
          <p:nvPr/>
        </p:nvPicPr>
        <p:blipFill>
          <a:blip r:embed="rId4">
            <a:extLst/>
          </a:blip>
          <a:stretch>
            <a:fillRect/>
          </a:stretch>
        </p:blipFill>
        <p:spPr>
          <a:xfrm>
            <a:off x="21948804" y="137146"/>
            <a:ext cx="2258983" cy="610537"/>
          </a:xfrm>
          <a:prstGeom prst="rect">
            <a:avLst/>
          </a:prstGeom>
          <a:ln w="12700">
            <a:miter lim="400000"/>
          </a:ln>
        </p:spPr>
      </p:pic>
      <p:sp>
        <p:nvSpPr>
          <p:cNvPr id="1949" name="分段的逻辑地址结构"/>
          <p:cNvSpPr/>
          <p:nvPr/>
        </p:nvSpPr>
        <p:spPr>
          <a:xfrm>
            <a:off x="944895" y="2157046"/>
            <a:ext cx="5600701" cy="9525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分段的逻辑地址结构</a:t>
            </a:r>
          </a:p>
        </p:txBody>
      </p:sp>
      <p:graphicFrame>
        <p:nvGraphicFramePr>
          <p:cNvPr id="1950" name="表格"/>
          <p:cNvGraphicFramePr/>
          <p:nvPr/>
        </p:nvGraphicFramePr>
        <p:xfrm>
          <a:off x="1628287" y="5593444"/>
          <a:ext cx="11480498" cy="1315169"/>
        </p:xfrm>
        <a:graphic>
          <a:graphicData uri="http://schemas.openxmlformats.org/drawingml/2006/table">
            <a:tbl>
              <a:tblPr>
                <a:tableStyleId>{2708684C-4D16-4618-839F-0558EEFCDFE6}</a:tableStyleId>
              </a:tblPr>
              <a:tblGrid>
                <a:gridCol w="6502234"/>
                <a:gridCol w="4978264"/>
              </a:tblGrid>
              <a:tr h="1315169">
                <a:tc>
                  <a:txBody>
                    <a:bodyPr/>
                    <a:lstStyle/>
                    <a:p>
                      <a:pPr defTabSz="914400">
                        <a:defRPr sz="1800"/>
                      </a:pPr>
                      <a:r>
                        <a:rPr sz="3600" b="1">
                          <a:latin typeface="Helvetica"/>
                          <a:ea typeface="Helvetica"/>
                          <a:cs typeface="Helvetica"/>
                          <a:sym typeface="Helvetica"/>
                        </a:rPr>
                        <a:t>段号</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b="1">
                          <a:latin typeface="Helvetica"/>
                          <a:ea typeface="Helvetica"/>
                          <a:cs typeface="Helvetica"/>
                          <a:sym typeface="Helvetica"/>
                        </a:rPr>
                        <a:t>段内偏移</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951" name="0"/>
          <p:cNvSpPr/>
          <p:nvPr/>
        </p:nvSpPr>
        <p:spPr>
          <a:xfrm>
            <a:off x="12743213" y="7048465"/>
            <a:ext cx="46736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0</a:t>
            </a:r>
          </a:p>
        </p:txBody>
      </p:sp>
      <p:sp>
        <p:nvSpPr>
          <p:cNvPr id="1952" name="15"/>
          <p:cNvSpPr/>
          <p:nvPr/>
        </p:nvSpPr>
        <p:spPr>
          <a:xfrm>
            <a:off x="8142977" y="7048465"/>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15</a:t>
            </a:r>
          </a:p>
        </p:txBody>
      </p:sp>
      <p:sp>
        <p:nvSpPr>
          <p:cNvPr id="1953" name="16"/>
          <p:cNvSpPr/>
          <p:nvPr/>
        </p:nvSpPr>
        <p:spPr>
          <a:xfrm>
            <a:off x="7017137" y="7048465"/>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16</a:t>
            </a:r>
          </a:p>
        </p:txBody>
      </p:sp>
      <p:sp>
        <p:nvSpPr>
          <p:cNvPr id="1954" name="31"/>
          <p:cNvSpPr/>
          <p:nvPr/>
        </p:nvSpPr>
        <p:spPr>
          <a:xfrm>
            <a:off x="1291060" y="7048465"/>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31</a:t>
            </a:r>
          </a:p>
        </p:txBody>
      </p:sp>
      <p:sp>
        <p:nvSpPr>
          <p:cNvPr id="14" name="4.6.1 一、分段机制的引入"/>
          <p:cNvSpPr/>
          <p:nvPr/>
        </p:nvSpPr>
        <p:spPr>
          <a:xfrm>
            <a:off x="33917" y="161029"/>
            <a:ext cx="3180358"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4.6.1 一、分段机制的引入</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5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960"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1961" name="分段系统的基本原理"/>
          <p:cNvSpPr/>
          <p:nvPr/>
        </p:nvSpPr>
        <p:spPr>
          <a:xfrm>
            <a:off x="441930" y="612527"/>
            <a:ext cx="6303068" cy="1040051"/>
          </a:xfrm>
          <a:prstGeom prst="roundRect">
            <a:avLst>
              <a:gd name="adj" fmla="val 1831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分段系统的基本原理</a:t>
            </a:r>
          </a:p>
        </p:txBody>
      </p:sp>
      <p:pic>
        <p:nvPicPr>
          <p:cNvPr id="1963" name="屏幕快照 2019-03-06 下午4.02.46.png" descr="屏幕快照 2019-03-06 下午4.02.46.png"/>
          <p:cNvPicPr>
            <a:picLocks noChangeAspect="1"/>
          </p:cNvPicPr>
          <p:nvPr/>
        </p:nvPicPr>
        <p:blipFill>
          <a:blip r:embed="rId4">
            <a:extLst/>
          </a:blip>
          <a:stretch>
            <a:fillRect/>
          </a:stretch>
        </p:blipFill>
        <p:spPr>
          <a:xfrm>
            <a:off x="21948804" y="137146"/>
            <a:ext cx="2258983" cy="610537"/>
          </a:xfrm>
          <a:prstGeom prst="rect">
            <a:avLst/>
          </a:prstGeom>
          <a:ln w="12700">
            <a:miter lim="400000"/>
          </a:ln>
        </p:spPr>
      </p:pic>
      <p:sp>
        <p:nvSpPr>
          <p:cNvPr id="1964" name="段表"/>
          <p:cNvSpPr/>
          <p:nvPr/>
        </p:nvSpPr>
        <p:spPr>
          <a:xfrm>
            <a:off x="944895" y="2157046"/>
            <a:ext cx="1333501" cy="9525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段表</a:t>
            </a:r>
          </a:p>
        </p:txBody>
      </p:sp>
      <p:sp>
        <p:nvSpPr>
          <p:cNvPr id="1965" name="段表是由操作系统维护的用于支持分段存储管理地址映射的数据结构。"/>
          <p:cNvSpPr/>
          <p:nvPr/>
        </p:nvSpPr>
        <p:spPr>
          <a:xfrm>
            <a:off x="1336865" y="3426633"/>
            <a:ext cx="21710270"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800"/>
            </a:lvl1pPr>
          </a:lstStyle>
          <a:p>
            <a:r>
              <a:t>段表是由操作系统维护的用于支持分段存储管理地址映射的数据结构。</a:t>
            </a:r>
          </a:p>
        </p:txBody>
      </p:sp>
      <p:sp>
        <p:nvSpPr>
          <p:cNvPr id="1966" name="每个进程有一个段表，段表由段表项构成。每个段表项包括段号、段基址（段的起始地址）和段长（段大小）3个部分。"/>
          <p:cNvSpPr/>
          <p:nvPr/>
        </p:nvSpPr>
        <p:spPr>
          <a:xfrm>
            <a:off x="1336865" y="5075010"/>
            <a:ext cx="21710270" cy="180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800"/>
            </a:pPr>
            <a:r>
              <a:t>每个进程有一个段表，段表由段表项构成。每个段表项包括</a:t>
            </a:r>
            <a:r>
              <a:rPr b="1">
                <a:solidFill>
                  <a:schemeClr val="accent5"/>
                </a:solidFill>
                <a:latin typeface="Helvetica"/>
                <a:ea typeface="Helvetica"/>
                <a:cs typeface="Helvetica"/>
                <a:sym typeface="Helvetica"/>
              </a:rPr>
              <a:t>段号</a:t>
            </a:r>
            <a:r>
              <a:t>、</a:t>
            </a:r>
            <a:r>
              <a:rPr b="1">
                <a:solidFill>
                  <a:schemeClr val="accent5"/>
                </a:solidFill>
                <a:latin typeface="Helvetica"/>
                <a:ea typeface="Helvetica"/>
                <a:cs typeface="Helvetica"/>
                <a:sym typeface="Helvetica"/>
              </a:rPr>
              <a:t>段基址</a:t>
            </a:r>
            <a:r>
              <a:t>（段的起始地址）和段长（段大小）3个部分。</a:t>
            </a:r>
          </a:p>
        </p:txBody>
      </p:sp>
      <p:graphicFrame>
        <p:nvGraphicFramePr>
          <p:cNvPr id="1967" name="表格"/>
          <p:cNvGraphicFramePr/>
          <p:nvPr/>
        </p:nvGraphicFramePr>
        <p:xfrm>
          <a:off x="5433324" y="8026181"/>
          <a:ext cx="13517349" cy="4190779"/>
        </p:xfrm>
        <a:graphic>
          <a:graphicData uri="http://schemas.openxmlformats.org/drawingml/2006/table">
            <a:tbl>
              <a:tblPr bandRow="1">
                <a:tableStyleId>{4C3C2611-4C71-4FC5-86AE-919BDF0F9419}</a:tableStyleId>
              </a:tblPr>
              <a:tblGrid>
                <a:gridCol w="3077896"/>
                <a:gridCol w="5257003"/>
                <a:gridCol w="5182450"/>
              </a:tblGrid>
              <a:tr h="1155622">
                <a:tc>
                  <a:txBody>
                    <a:bodyPr/>
                    <a:lstStyle/>
                    <a:p>
                      <a:pPr defTabSz="914400">
                        <a:defRPr sz="1800"/>
                      </a:pPr>
                      <a:r>
                        <a:rPr sz="3600"/>
                        <a:t>段号</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a:t>段长</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a:t>段基址</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011719">
                <a:tc>
                  <a:txBody>
                    <a:bodyPr/>
                    <a:lstStyle/>
                    <a:p>
                      <a:pPr defTabSz="914400">
                        <a:defRPr sz="1800"/>
                      </a:pPr>
                      <a:r>
                        <a:rPr sz="3600"/>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c>
                  <a:txBody>
                    <a:bodyPr/>
                    <a:lstStyle/>
                    <a:p>
                      <a:pPr defTabSz="914400">
                        <a:defRPr sz="1800"/>
                      </a:pPr>
                      <a:r>
                        <a:rPr sz="3600"/>
                        <a:t>30KB</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c>
                  <a:txBody>
                    <a:bodyPr/>
                    <a:lstStyle/>
                    <a:p>
                      <a:pPr defTabSz="914400">
                        <a:defRPr sz="1800"/>
                      </a:pPr>
                      <a:r>
                        <a:rPr sz="3600"/>
                        <a:t>40KB</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011719">
                <a:tc>
                  <a:txBody>
                    <a:bodyPr/>
                    <a:lstStyle/>
                    <a:p>
                      <a:pPr defTabSz="914400">
                        <a:defRPr sz="1800"/>
                      </a:pPr>
                      <a:r>
                        <a:rPr sz="3600"/>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c>
                  <a:txBody>
                    <a:bodyPr/>
                    <a:lstStyle/>
                    <a:p>
                      <a:pPr defTabSz="914400">
                        <a:defRPr sz="1800"/>
                      </a:pPr>
                      <a:r>
                        <a:rPr sz="3600"/>
                        <a:t>20KB</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c>
                  <a:txBody>
                    <a:bodyPr/>
                    <a:lstStyle/>
                    <a:p>
                      <a:pPr defTabSz="914400">
                        <a:defRPr sz="1800"/>
                      </a:pPr>
                      <a:r>
                        <a:rPr sz="3600"/>
                        <a:t>80KB</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011719">
                <a:tc>
                  <a:txBody>
                    <a:bodyPr/>
                    <a:lstStyle/>
                    <a:p>
                      <a:pPr defTabSz="914400">
                        <a:defRPr sz="1800"/>
                      </a:pPr>
                      <a:r>
                        <a:rPr sz="3600"/>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c>
                  <a:txBody>
                    <a:bodyPr/>
                    <a:lstStyle/>
                    <a:p>
                      <a:pPr defTabSz="914400">
                        <a:defRPr sz="1800"/>
                      </a:pPr>
                      <a:r>
                        <a:rPr sz="3600"/>
                        <a:t>15KB</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c>
                  <a:txBody>
                    <a:bodyPr/>
                    <a:lstStyle/>
                    <a:p>
                      <a:pPr defTabSz="914400">
                        <a:defRPr sz="1800"/>
                      </a:pPr>
                      <a:r>
                        <a:rPr sz="3600"/>
                        <a:t>120KB</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bl>
          </a:graphicData>
        </a:graphic>
      </p:graphicFrame>
      <p:sp>
        <p:nvSpPr>
          <p:cNvPr id="12" name="4.6.1 一、分段机制的引入"/>
          <p:cNvSpPr/>
          <p:nvPr/>
        </p:nvSpPr>
        <p:spPr>
          <a:xfrm>
            <a:off x="98410" y="100533"/>
            <a:ext cx="1513235"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hr-HR" altLang="zh-CN" sz="2000" dirty="0">
                <a:solidFill>
                  <a:schemeClr val="bg2"/>
                </a:solidFill>
                <a:latin typeface="SimSun" charset="-122"/>
                <a:ea typeface="SimSun" charset="-122"/>
                <a:cs typeface="SimSun" charset="-122"/>
              </a:rPr>
              <a:t>4.6.2.3</a:t>
            </a:r>
            <a:r>
              <a:rPr lang="zh-CN" altLang="hr-HR" sz="2000" dirty="0">
                <a:solidFill>
                  <a:schemeClr val="bg2"/>
                </a:solidFill>
                <a:latin typeface="SimSun" charset="-122"/>
                <a:ea typeface="SimSun" charset="-122"/>
                <a:cs typeface="SimSun" charset="-122"/>
              </a:rPr>
              <a:t>段表</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7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973"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1974" name="分段系统的基本原理"/>
          <p:cNvSpPr/>
          <p:nvPr/>
        </p:nvSpPr>
        <p:spPr>
          <a:xfrm>
            <a:off x="441930" y="612527"/>
            <a:ext cx="6303068" cy="1040051"/>
          </a:xfrm>
          <a:prstGeom prst="roundRect">
            <a:avLst>
              <a:gd name="adj" fmla="val 1831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分段系统的基本原理</a:t>
            </a:r>
          </a:p>
        </p:txBody>
      </p:sp>
      <p:pic>
        <p:nvPicPr>
          <p:cNvPr id="1976" name="屏幕快照 2019-03-06 下午4.02.46.png" descr="屏幕快照 2019-03-06 下午4.02.46.png"/>
          <p:cNvPicPr>
            <a:picLocks noChangeAspect="1"/>
          </p:cNvPicPr>
          <p:nvPr/>
        </p:nvPicPr>
        <p:blipFill>
          <a:blip r:embed="rId4">
            <a:extLst/>
          </a:blip>
          <a:stretch>
            <a:fillRect/>
          </a:stretch>
        </p:blipFill>
        <p:spPr>
          <a:xfrm>
            <a:off x="21948804" y="137146"/>
            <a:ext cx="2258983" cy="610537"/>
          </a:xfrm>
          <a:prstGeom prst="rect">
            <a:avLst/>
          </a:prstGeom>
          <a:ln w="12700">
            <a:miter lim="400000"/>
          </a:ln>
        </p:spPr>
      </p:pic>
      <p:graphicFrame>
        <p:nvGraphicFramePr>
          <p:cNvPr id="1977" name="表格"/>
          <p:cNvGraphicFramePr/>
          <p:nvPr/>
        </p:nvGraphicFramePr>
        <p:xfrm>
          <a:off x="2196726" y="5081606"/>
          <a:ext cx="6407294" cy="4190779"/>
        </p:xfrm>
        <a:graphic>
          <a:graphicData uri="http://schemas.openxmlformats.org/drawingml/2006/table">
            <a:tbl>
              <a:tblPr bandRow="1">
                <a:tableStyleId>{4C3C2611-4C71-4FC5-86AE-919BDF0F9419}</a:tableStyleId>
              </a:tblPr>
              <a:tblGrid>
                <a:gridCol w="1458939"/>
                <a:gridCol w="2491847"/>
                <a:gridCol w="2456508"/>
              </a:tblGrid>
              <a:tr h="1155622">
                <a:tc>
                  <a:txBody>
                    <a:bodyPr/>
                    <a:lstStyle/>
                    <a:p>
                      <a:pPr defTabSz="914400">
                        <a:defRPr sz="1800"/>
                      </a:pPr>
                      <a:r>
                        <a:rPr sz="3600"/>
                        <a:t>段号</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a:t>段长</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a:t>段基址</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011719">
                <a:tc>
                  <a:txBody>
                    <a:bodyPr/>
                    <a:lstStyle/>
                    <a:p>
                      <a:pPr defTabSz="914400">
                        <a:defRPr sz="1800"/>
                      </a:pPr>
                      <a:r>
                        <a:rPr sz="3600"/>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c>
                  <a:txBody>
                    <a:bodyPr/>
                    <a:lstStyle/>
                    <a:p>
                      <a:pPr defTabSz="914400">
                        <a:defRPr sz="1800"/>
                      </a:pPr>
                      <a:r>
                        <a:rPr sz="3600"/>
                        <a:t>30KB</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c>
                  <a:txBody>
                    <a:bodyPr/>
                    <a:lstStyle/>
                    <a:p>
                      <a:pPr defTabSz="914400">
                        <a:defRPr sz="1800"/>
                      </a:pPr>
                      <a:r>
                        <a:rPr sz="3600"/>
                        <a:t>40KB</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011719">
                <a:tc>
                  <a:txBody>
                    <a:bodyPr/>
                    <a:lstStyle/>
                    <a:p>
                      <a:pPr defTabSz="914400">
                        <a:defRPr sz="1800"/>
                      </a:pPr>
                      <a:r>
                        <a:rPr sz="3600"/>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c>
                  <a:txBody>
                    <a:bodyPr/>
                    <a:lstStyle/>
                    <a:p>
                      <a:pPr defTabSz="914400">
                        <a:defRPr sz="1800"/>
                      </a:pPr>
                      <a:r>
                        <a:rPr sz="3600"/>
                        <a:t>20KB</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c>
                  <a:txBody>
                    <a:bodyPr/>
                    <a:lstStyle/>
                    <a:p>
                      <a:pPr defTabSz="914400">
                        <a:defRPr sz="1800"/>
                      </a:pPr>
                      <a:r>
                        <a:rPr sz="3600"/>
                        <a:t>80KB</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011719">
                <a:tc>
                  <a:txBody>
                    <a:bodyPr/>
                    <a:lstStyle/>
                    <a:p>
                      <a:pPr defTabSz="914400">
                        <a:defRPr sz="1800"/>
                      </a:pPr>
                      <a:r>
                        <a:rPr sz="3600"/>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c>
                  <a:txBody>
                    <a:bodyPr/>
                    <a:lstStyle/>
                    <a:p>
                      <a:pPr defTabSz="914400">
                        <a:defRPr sz="1800"/>
                      </a:pPr>
                      <a:r>
                        <a:rPr sz="3600"/>
                        <a:t>15KB</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c>
                  <a:txBody>
                    <a:bodyPr/>
                    <a:lstStyle/>
                    <a:p>
                      <a:pPr defTabSz="914400">
                        <a:defRPr sz="1800"/>
                      </a:pPr>
                      <a:r>
                        <a:rPr sz="3600"/>
                        <a:t>120KB</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bl>
          </a:graphicData>
        </a:graphic>
      </p:graphicFrame>
      <p:graphicFrame>
        <p:nvGraphicFramePr>
          <p:cNvPr id="1978" name="表格"/>
          <p:cNvGraphicFramePr/>
          <p:nvPr/>
        </p:nvGraphicFramePr>
        <p:xfrm>
          <a:off x="14613067" y="2560476"/>
          <a:ext cx="4257707" cy="9233040"/>
        </p:xfrm>
        <a:graphic>
          <a:graphicData uri="http://schemas.openxmlformats.org/drawingml/2006/table">
            <a:tbl>
              <a:tblPr bandRow="1">
                <a:tableStyleId>{4C3C2611-4C71-4FC5-86AE-919BDF0F9419}</a:tableStyleId>
              </a:tblPr>
              <a:tblGrid>
                <a:gridCol w="4257707"/>
              </a:tblGrid>
              <a:tr h="773643">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2328808">
                <a:tc>
                  <a:txBody>
                    <a:bodyPr/>
                    <a:lstStyle/>
                    <a:p>
                      <a:pPr defTabSz="914400">
                        <a:defRPr sz="1800"/>
                      </a:pPr>
                      <a:r>
                        <a:rPr sz="3600"/>
                        <a:t>30KB</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271445">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864511">
                <a:tc>
                  <a:txBody>
                    <a:bodyPr/>
                    <a:lstStyle/>
                    <a:p>
                      <a:pPr defTabSz="914400">
                        <a:defRPr sz="1800"/>
                      </a:pPr>
                      <a:r>
                        <a:rPr sz="3600"/>
                        <a:t>20KB</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617150">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377483">
                <a:tc>
                  <a:txBody>
                    <a:bodyPr/>
                    <a:lstStyle/>
                    <a:p>
                      <a:pPr defTabSz="914400">
                        <a:defRPr sz="1800"/>
                      </a:pPr>
                      <a:r>
                        <a:rPr sz="3600"/>
                        <a:t>15KB</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bl>
          </a:graphicData>
        </a:graphic>
      </p:graphicFrame>
      <p:sp>
        <p:nvSpPr>
          <p:cNvPr id="1979" name="40KB"/>
          <p:cNvSpPr/>
          <p:nvPr/>
        </p:nvSpPr>
        <p:spPr>
          <a:xfrm>
            <a:off x="19102820" y="3031953"/>
            <a:ext cx="123261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defTabSz="914400"/>
            <a:r>
              <a:t>40KB</a:t>
            </a:r>
          </a:p>
        </p:txBody>
      </p:sp>
      <p:sp>
        <p:nvSpPr>
          <p:cNvPr id="1980" name="线条"/>
          <p:cNvSpPr/>
          <p:nvPr/>
        </p:nvSpPr>
        <p:spPr>
          <a:xfrm flipV="1">
            <a:off x="8807107" y="4497948"/>
            <a:ext cx="5573914" cy="2216322"/>
          </a:xfrm>
          <a:prstGeom prst="line">
            <a:avLst/>
          </a:prstGeom>
          <a:ln w="25400">
            <a:solidFill>
              <a:srgbClr val="000000"/>
            </a:solidFill>
            <a:miter lim="400000"/>
            <a:tailEnd type="triangle"/>
          </a:ln>
        </p:spPr>
        <p:txBody>
          <a:bodyPr lIns="50800" tIns="50800" rIns="50800" bIns="50800" anchor="ctr"/>
          <a:lstStyle/>
          <a:p>
            <a:pPr>
              <a:defRPr sz="3200"/>
            </a:pPr>
            <a:endParaRPr/>
          </a:p>
        </p:txBody>
      </p:sp>
      <p:sp>
        <p:nvSpPr>
          <p:cNvPr id="1981" name="80KB"/>
          <p:cNvSpPr/>
          <p:nvPr/>
        </p:nvSpPr>
        <p:spPr>
          <a:xfrm>
            <a:off x="19102820" y="6534150"/>
            <a:ext cx="123261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defTabSz="914400"/>
            <a:r>
              <a:t>80KB</a:t>
            </a:r>
          </a:p>
        </p:txBody>
      </p:sp>
      <p:sp>
        <p:nvSpPr>
          <p:cNvPr id="1982" name="120KB"/>
          <p:cNvSpPr/>
          <p:nvPr/>
        </p:nvSpPr>
        <p:spPr>
          <a:xfrm>
            <a:off x="18975719" y="10036346"/>
            <a:ext cx="148681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defTabSz="914400"/>
            <a:r>
              <a:t>120KB</a:t>
            </a:r>
          </a:p>
        </p:txBody>
      </p:sp>
      <p:sp>
        <p:nvSpPr>
          <p:cNvPr id="1983" name="线条"/>
          <p:cNvSpPr/>
          <p:nvPr/>
        </p:nvSpPr>
        <p:spPr>
          <a:xfrm>
            <a:off x="8807108" y="7860813"/>
            <a:ext cx="5602874" cy="1"/>
          </a:xfrm>
          <a:prstGeom prst="line">
            <a:avLst/>
          </a:prstGeom>
          <a:ln w="25400">
            <a:solidFill>
              <a:srgbClr val="000000"/>
            </a:solidFill>
            <a:miter lim="400000"/>
            <a:tailEnd type="triangle"/>
          </a:ln>
        </p:spPr>
        <p:txBody>
          <a:bodyPr lIns="50800" tIns="50800" rIns="50800" bIns="50800" anchor="ctr"/>
          <a:lstStyle/>
          <a:p>
            <a:pPr>
              <a:defRPr sz="3200"/>
            </a:pPr>
            <a:endParaRPr/>
          </a:p>
        </p:txBody>
      </p:sp>
      <p:sp>
        <p:nvSpPr>
          <p:cNvPr id="1984" name="线条"/>
          <p:cNvSpPr/>
          <p:nvPr/>
        </p:nvSpPr>
        <p:spPr>
          <a:xfrm>
            <a:off x="8899125" y="8888221"/>
            <a:ext cx="5481896" cy="2279726"/>
          </a:xfrm>
          <a:prstGeom prst="line">
            <a:avLst/>
          </a:prstGeom>
          <a:ln w="25400">
            <a:solidFill>
              <a:srgbClr val="000000"/>
            </a:solidFill>
            <a:miter lim="400000"/>
            <a:tailEnd type="triangle"/>
          </a:ln>
        </p:spPr>
        <p:txBody>
          <a:bodyPr lIns="50800" tIns="50800" rIns="50800" bIns="50800" anchor="ctr"/>
          <a:lstStyle/>
          <a:p>
            <a:pPr>
              <a:defRPr sz="3200"/>
            </a:pPr>
            <a:endParaRPr/>
          </a:p>
        </p:txBody>
      </p:sp>
      <p:sp>
        <p:nvSpPr>
          <p:cNvPr id="1985" name="段表"/>
          <p:cNvSpPr/>
          <p:nvPr/>
        </p:nvSpPr>
        <p:spPr>
          <a:xfrm>
            <a:off x="944895" y="2157046"/>
            <a:ext cx="1333501" cy="9525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段表</a:t>
            </a:r>
          </a:p>
        </p:txBody>
      </p:sp>
      <p:sp>
        <p:nvSpPr>
          <p:cNvPr id="18" name="4.6.1 一、分段机制的引入"/>
          <p:cNvSpPr/>
          <p:nvPr/>
        </p:nvSpPr>
        <p:spPr>
          <a:xfrm>
            <a:off x="98410" y="100533"/>
            <a:ext cx="1513235"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hr-HR" altLang="zh-CN" sz="2000" dirty="0">
                <a:solidFill>
                  <a:schemeClr val="bg2"/>
                </a:solidFill>
                <a:latin typeface="SimSun" charset="-122"/>
                <a:ea typeface="SimSun" charset="-122"/>
                <a:cs typeface="SimSun" charset="-122"/>
              </a:rPr>
              <a:t>4.6.2.3</a:t>
            </a:r>
            <a:r>
              <a:rPr lang="zh-CN" altLang="hr-HR" sz="2000" dirty="0">
                <a:solidFill>
                  <a:schemeClr val="bg2"/>
                </a:solidFill>
                <a:latin typeface="SimSun" charset="-122"/>
                <a:ea typeface="SimSun" charset="-122"/>
                <a:cs typeface="SimSun" charset="-122"/>
              </a:rPr>
              <a:t>段表</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90"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991" name="系统为每个进程建立一张段表，段表的每一个表项记录的信息中不包括（）…"/>
          <p:cNvSpPr/>
          <p:nvPr/>
        </p:nvSpPr>
        <p:spPr>
          <a:xfrm>
            <a:off x="1422096" y="4203700"/>
            <a:ext cx="21539807" cy="530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系统为每个进程建立一张段表，段表的每一个表项记录的信息中不包括（）</a:t>
            </a:r>
          </a:p>
          <a:p>
            <a:pPr algn="just"/>
            <a:endParaRPr/>
          </a:p>
          <a:p>
            <a:pPr algn="just"/>
            <a:r>
              <a:t>A:段号</a:t>
            </a:r>
          </a:p>
          <a:p>
            <a:pPr algn="just"/>
            <a:r>
              <a:t>B:段长</a:t>
            </a:r>
          </a:p>
          <a:p>
            <a:pPr algn="just"/>
            <a:r>
              <a:t>C:段名</a:t>
            </a:r>
          </a:p>
          <a:p>
            <a:pPr algn="just"/>
            <a:r>
              <a:t>D:该段的基址</a:t>
            </a:r>
          </a:p>
        </p:txBody>
      </p:sp>
      <p:sp>
        <p:nvSpPr>
          <p:cNvPr id="1992"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993"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8" name="4.6.1 一、分段机制的引入"/>
          <p:cNvSpPr/>
          <p:nvPr/>
        </p:nvSpPr>
        <p:spPr>
          <a:xfrm>
            <a:off x="98410" y="100533"/>
            <a:ext cx="1513235"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hr-HR" altLang="zh-CN" sz="2000" dirty="0">
                <a:solidFill>
                  <a:schemeClr val="bg2"/>
                </a:solidFill>
                <a:latin typeface="SimSun" charset="-122"/>
                <a:ea typeface="SimSun" charset="-122"/>
                <a:cs typeface="SimSun" charset="-122"/>
              </a:rPr>
              <a:t>4.6.2.3</a:t>
            </a:r>
            <a:r>
              <a:rPr lang="zh-CN" altLang="hr-HR" sz="2000" dirty="0">
                <a:solidFill>
                  <a:schemeClr val="bg2"/>
                </a:solidFill>
                <a:latin typeface="SimSun" charset="-122"/>
                <a:ea typeface="SimSun" charset="-122"/>
                <a:cs typeface="SimSun" charset="-122"/>
              </a:rPr>
              <a:t>段表</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9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997" name="系统为每个进程建立一张段表，段表的每一个表项记录的信息中不包括（）…"/>
          <p:cNvSpPr/>
          <p:nvPr/>
        </p:nvSpPr>
        <p:spPr>
          <a:xfrm>
            <a:off x="1422096" y="4203700"/>
            <a:ext cx="21539807" cy="530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系统为每个进程建立一张段表，段表的每一个表项记录的信息中不包括（）</a:t>
            </a:r>
          </a:p>
          <a:p>
            <a:pPr algn="just"/>
            <a:endParaRPr/>
          </a:p>
          <a:p>
            <a:pPr algn="just"/>
            <a:r>
              <a:t>A:段号</a:t>
            </a:r>
          </a:p>
          <a:p>
            <a:pPr algn="just"/>
            <a:r>
              <a:t>B:段长</a:t>
            </a:r>
          </a:p>
          <a:p>
            <a:pPr algn="just">
              <a:defRPr>
                <a:solidFill>
                  <a:schemeClr val="accent5"/>
                </a:solidFill>
              </a:defRPr>
            </a:pPr>
            <a:r>
              <a:t>C:段名</a:t>
            </a:r>
          </a:p>
          <a:p>
            <a:pPr algn="just"/>
            <a:r>
              <a:t>D:该段的基址</a:t>
            </a:r>
          </a:p>
        </p:txBody>
      </p:sp>
      <p:sp>
        <p:nvSpPr>
          <p:cNvPr id="1998"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999"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8" name="4.6.1 一、分段机制的引入"/>
          <p:cNvSpPr/>
          <p:nvPr/>
        </p:nvSpPr>
        <p:spPr>
          <a:xfrm>
            <a:off x="98410" y="100533"/>
            <a:ext cx="1513235"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hr-HR" altLang="zh-CN" sz="2000" dirty="0">
                <a:solidFill>
                  <a:schemeClr val="bg2"/>
                </a:solidFill>
                <a:latin typeface="SimSun" charset="-122"/>
                <a:ea typeface="SimSun" charset="-122"/>
                <a:cs typeface="SimSun" charset="-122"/>
              </a:rPr>
              <a:t>4.6.2.3</a:t>
            </a:r>
            <a:r>
              <a:rPr lang="zh-CN" altLang="hr-HR" sz="2000" dirty="0">
                <a:solidFill>
                  <a:schemeClr val="bg2"/>
                </a:solidFill>
                <a:latin typeface="SimSun" charset="-122"/>
                <a:ea typeface="SimSun" charset="-122"/>
                <a:cs typeface="SimSun" charset="-122"/>
              </a:rPr>
              <a:t>段表</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4.5.4.1 最佳置换算法和先进先出置换算法"/>
          <p:cNvSpPr/>
          <p:nvPr/>
        </p:nvSpPr>
        <p:spPr>
          <a:xfrm>
            <a:off x="33917" y="37920"/>
            <a:ext cx="887422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a:solidFill>
                  <a:schemeClr val="bg2"/>
                </a:solidFill>
              </a:rPr>
              <a:t>4.5.4.1 最佳置换算法和先进先出置换算法</a:t>
            </a:r>
          </a:p>
        </p:txBody>
      </p:sp>
      <p:sp>
        <p:nvSpPr>
          <p:cNvPr id="12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2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24"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25" name="先进先出置换算法FIFO"/>
          <p:cNvSpPr/>
          <p:nvPr/>
        </p:nvSpPr>
        <p:spPr>
          <a:xfrm>
            <a:off x="1091561" y="404701"/>
            <a:ext cx="745641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先进先出置换算法FIFO</a:t>
            </a:r>
          </a:p>
        </p:txBody>
      </p:sp>
      <p:sp>
        <p:nvSpPr>
          <p:cNvPr id="126" name="假定系统为某进程分配了3个页框，并考虑有以下的页访问序列："/>
          <p:cNvSpPr/>
          <p:nvPr/>
        </p:nvSpPr>
        <p:spPr>
          <a:xfrm>
            <a:off x="1083444" y="1985794"/>
            <a:ext cx="1824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假定系统为某进程分配了3个页框，并考虑有以下的页访问序列：</a:t>
            </a:r>
          </a:p>
        </p:txBody>
      </p:sp>
      <p:sp>
        <p:nvSpPr>
          <p:cNvPr id="127" name="7，0，1，2，0，3，0，4，2，3，0，3，2，1，2"/>
          <p:cNvSpPr/>
          <p:nvPr/>
        </p:nvSpPr>
        <p:spPr>
          <a:xfrm>
            <a:off x="1301172" y="3086147"/>
            <a:ext cx="143002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7，0，1，2，0，3，0，4，2，3，0，3，2，1，2</a:t>
            </a:r>
          </a:p>
        </p:txBody>
      </p:sp>
      <p:sp>
        <p:nvSpPr>
          <p:cNvPr id="128" name="画出采用先进先出置换算法时的置换图"/>
          <p:cNvSpPr/>
          <p:nvPr/>
        </p:nvSpPr>
        <p:spPr>
          <a:xfrm>
            <a:off x="1215324" y="4183224"/>
            <a:ext cx="1090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画出采用</a:t>
            </a:r>
            <a:r>
              <a:rPr b="1">
                <a:latin typeface="Helvetica"/>
                <a:ea typeface="Helvetica"/>
                <a:cs typeface="Helvetica"/>
                <a:sym typeface="Helvetica"/>
              </a:rPr>
              <a:t>先进先出置换算法</a:t>
            </a:r>
            <a:r>
              <a:t>时的置换图</a:t>
            </a:r>
          </a:p>
        </p:txBody>
      </p:sp>
      <p:graphicFrame>
        <p:nvGraphicFramePr>
          <p:cNvPr id="129" name="表格"/>
          <p:cNvGraphicFramePr/>
          <p:nvPr/>
        </p:nvGraphicFramePr>
        <p:xfrm>
          <a:off x="1889471" y="5849338"/>
          <a:ext cx="1293343" cy="2885943"/>
        </p:xfrm>
        <a:graphic>
          <a:graphicData uri="http://schemas.openxmlformats.org/drawingml/2006/table">
            <a:tbl>
              <a:tblPr>
                <a:tableStyleId>{2708684C-4D16-4618-839F-0558EEFCDFE6}</a:tableStyleId>
              </a:tblPr>
              <a:tblGrid>
                <a:gridCol w="1293343"/>
              </a:tblGrid>
              <a:tr h="961981">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961981">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961981">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30" name="页框"/>
          <p:cNvSpPr/>
          <p:nvPr/>
        </p:nvSpPr>
        <p:spPr>
          <a:xfrm>
            <a:off x="1618843" y="9057815"/>
            <a:ext cx="1834600" cy="695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400" b="1">
                <a:latin typeface="Helvetica"/>
                <a:ea typeface="Helvetica"/>
                <a:cs typeface="Helvetica"/>
                <a:sym typeface="Helvetica"/>
              </a:defRPr>
            </a:lvl1pPr>
          </a:lstStyle>
          <a:p>
            <a:pPr defTabSz="914400"/>
            <a:r>
              <a:t>页框</a:t>
            </a:r>
          </a:p>
        </p:txBody>
      </p:sp>
      <p:pic>
        <p:nvPicPr>
          <p:cNvPr id="132" name="屏幕快照 2019-03-06 下午3.58.43.png" descr="屏幕快照 2019-03-06 下午3.58.43.png"/>
          <p:cNvPicPr>
            <a:picLocks noChangeAspect="1"/>
          </p:cNvPicPr>
          <p:nvPr/>
        </p:nvPicPr>
        <p:blipFill>
          <a:blip r:embed="rId3">
            <a:extLst/>
          </a:blip>
          <a:stretch>
            <a:fillRect/>
          </a:stretch>
        </p:blipFill>
        <p:spPr>
          <a:xfrm>
            <a:off x="20664963" y="581322"/>
            <a:ext cx="3044846" cy="1270001"/>
          </a:xfrm>
          <a:prstGeom prst="rect">
            <a:avLst/>
          </a:prstGeom>
          <a:ln w="12700">
            <a:miter lim="400000"/>
          </a:ln>
        </p:spPr>
      </p:pic>
      <p:sp>
        <p:nvSpPr>
          <p:cNvPr id="133"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0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003" name="在分段存储管理系统中，段表项中包含的基本内容有段长（段大小）、______和______。"/>
          <p:cNvSpPr/>
          <p:nvPr/>
        </p:nvSpPr>
        <p:spPr>
          <a:xfrm>
            <a:off x="1422096" y="5918199"/>
            <a:ext cx="21539807"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stStyle>
          <a:p>
            <a:r>
              <a:t>在分段存储管理系统中，段表项中包含的基本内容有段长（段大小）、______和______。</a:t>
            </a:r>
          </a:p>
        </p:txBody>
      </p:sp>
      <p:sp>
        <p:nvSpPr>
          <p:cNvPr id="200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005"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8" name="4.6.1 一、分段机制的引入"/>
          <p:cNvSpPr/>
          <p:nvPr/>
        </p:nvSpPr>
        <p:spPr>
          <a:xfrm>
            <a:off x="98410" y="100533"/>
            <a:ext cx="1513235"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hr-HR" altLang="zh-CN" sz="2000" dirty="0">
                <a:solidFill>
                  <a:schemeClr val="bg2"/>
                </a:solidFill>
                <a:latin typeface="SimSun" charset="-122"/>
                <a:ea typeface="SimSun" charset="-122"/>
                <a:cs typeface="SimSun" charset="-122"/>
              </a:rPr>
              <a:t>4.6.2.3</a:t>
            </a:r>
            <a:r>
              <a:rPr lang="zh-CN" altLang="hr-HR" sz="2000" dirty="0">
                <a:solidFill>
                  <a:schemeClr val="bg2"/>
                </a:solidFill>
                <a:latin typeface="SimSun" charset="-122"/>
                <a:ea typeface="SimSun" charset="-122"/>
                <a:cs typeface="SimSun" charset="-122"/>
              </a:rPr>
              <a:t>段表</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0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009" name="在分段存储管理系统中，段表项中包含的基本内容有段长（段大小）、______和______。"/>
          <p:cNvSpPr/>
          <p:nvPr/>
        </p:nvSpPr>
        <p:spPr>
          <a:xfrm>
            <a:off x="1422096" y="5918199"/>
            <a:ext cx="21539807"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stStyle>
          <a:p>
            <a:r>
              <a:t>在分段存储管理系统中，段表项中包含的基本内容有段长（段大小）、______和______。</a:t>
            </a:r>
          </a:p>
        </p:txBody>
      </p:sp>
      <p:sp>
        <p:nvSpPr>
          <p:cNvPr id="201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011"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2012" name="段号"/>
          <p:cNvSpPr/>
          <p:nvPr/>
        </p:nvSpPr>
        <p:spPr>
          <a:xfrm>
            <a:off x="1595651" y="6697405"/>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b="1">
                <a:solidFill>
                  <a:schemeClr val="accent5"/>
                </a:solidFill>
                <a:latin typeface="Helvetica"/>
                <a:ea typeface="Helvetica"/>
                <a:cs typeface="Helvetica"/>
                <a:sym typeface="Helvetica"/>
              </a:defRPr>
            </a:lvl1pPr>
          </a:lstStyle>
          <a:p>
            <a:r>
              <a:t>段号</a:t>
            </a:r>
          </a:p>
        </p:txBody>
      </p:sp>
      <p:sp>
        <p:nvSpPr>
          <p:cNvPr id="2013" name="段基址"/>
          <p:cNvSpPr/>
          <p:nvPr/>
        </p:nvSpPr>
        <p:spPr>
          <a:xfrm>
            <a:off x="3969396" y="6697405"/>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b="1">
                <a:solidFill>
                  <a:schemeClr val="accent5"/>
                </a:solidFill>
                <a:latin typeface="Helvetica"/>
                <a:ea typeface="Helvetica"/>
                <a:cs typeface="Helvetica"/>
                <a:sym typeface="Helvetica"/>
              </a:defRPr>
            </a:lvl1pPr>
          </a:lstStyle>
          <a:p>
            <a:r>
              <a:t>段基址</a:t>
            </a:r>
          </a:p>
        </p:txBody>
      </p:sp>
      <p:sp>
        <p:nvSpPr>
          <p:cNvPr id="10" name="4.6.1 一、分段机制的引入"/>
          <p:cNvSpPr/>
          <p:nvPr/>
        </p:nvSpPr>
        <p:spPr>
          <a:xfrm>
            <a:off x="98410" y="100533"/>
            <a:ext cx="1513235"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hr-HR" altLang="zh-CN" sz="2000" dirty="0">
                <a:solidFill>
                  <a:schemeClr val="bg2"/>
                </a:solidFill>
                <a:latin typeface="SimSun" charset="-122"/>
                <a:ea typeface="SimSun" charset="-122"/>
                <a:cs typeface="SimSun" charset="-122"/>
              </a:rPr>
              <a:t>4.6.2.3</a:t>
            </a:r>
            <a:r>
              <a:rPr lang="zh-CN" altLang="hr-HR" sz="2000" dirty="0">
                <a:solidFill>
                  <a:schemeClr val="bg2"/>
                </a:solidFill>
                <a:latin typeface="SimSun" charset="-122"/>
                <a:ea typeface="SimSun" charset="-122"/>
                <a:cs typeface="SimSun" charset="-122"/>
              </a:rPr>
              <a:t>段表</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2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030"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2031" name="分段系统的基本原理"/>
          <p:cNvSpPr/>
          <p:nvPr/>
        </p:nvSpPr>
        <p:spPr>
          <a:xfrm>
            <a:off x="441930" y="612527"/>
            <a:ext cx="6303068" cy="1040051"/>
          </a:xfrm>
          <a:prstGeom prst="roundRect">
            <a:avLst>
              <a:gd name="adj" fmla="val 1831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分段系统的基本原理</a:t>
            </a:r>
          </a:p>
        </p:txBody>
      </p:sp>
      <p:pic>
        <p:nvPicPr>
          <p:cNvPr id="2033" name="屏幕快照 2019-03-06 下午4.02.46.png" descr="屏幕快照 2019-03-06 下午4.02.46.png"/>
          <p:cNvPicPr>
            <a:picLocks noChangeAspect="1"/>
          </p:cNvPicPr>
          <p:nvPr/>
        </p:nvPicPr>
        <p:blipFill>
          <a:blip r:embed="rId4">
            <a:extLst/>
          </a:blip>
          <a:stretch>
            <a:fillRect/>
          </a:stretch>
        </p:blipFill>
        <p:spPr>
          <a:xfrm>
            <a:off x="21948804" y="137146"/>
            <a:ext cx="2258983" cy="610537"/>
          </a:xfrm>
          <a:prstGeom prst="rect">
            <a:avLst/>
          </a:prstGeom>
          <a:ln w="12700">
            <a:miter lim="400000"/>
          </a:ln>
        </p:spPr>
      </p:pic>
      <p:sp>
        <p:nvSpPr>
          <p:cNvPr id="2034" name="分段系统的地址变换"/>
          <p:cNvSpPr/>
          <p:nvPr/>
        </p:nvSpPr>
        <p:spPr>
          <a:xfrm>
            <a:off x="944895" y="2157046"/>
            <a:ext cx="5600701" cy="9525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分段系统的地址变换</a:t>
            </a:r>
          </a:p>
        </p:txBody>
      </p:sp>
      <p:pic>
        <p:nvPicPr>
          <p:cNvPr id="2035" name="屏幕快照 2019-03-25 下午4.23.13.png" descr="屏幕快照 2019-03-25 下午4.23.13.png"/>
          <p:cNvPicPr>
            <a:picLocks noChangeAspect="1"/>
          </p:cNvPicPr>
          <p:nvPr/>
        </p:nvPicPr>
        <p:blipFill>
          <a:blip r:embed="rId5">
            <a:extLst/>
          </a:blip>
          <a:srcRect l="1970" r="4983"/>
          <a:stretch>
            <a:fillRect/>
          </a:stretch>
        </p:blipFill>
        <p:spPr>
          <a:xfrm>
            <a:off x="8543924" y="1391840"/>
            <a:ext cx="15356385" cy="10932126"/>
          </a:xfrm>
          <a:prstGeom prst="rect">
            <a:avLst/>
          </a:prstGeom>
          <a:ln w="12700">
            <a:miter lim="400000"/>
          </a:ln>
        </p:spPr>
      </p:pic>
      <p:sp>
        <p:nvSpPr>
          <p:cNvPr id="2036" name="8292"/>
          <p:cNvSpPr/>
          <p:nvPr/>
        </p:nvSpPr>
        <p:spPr>
          <a:xfrm>
            <a:off x="19058045" y="7098083"/>
            <a:ext cx="130090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b="1">
                <a:solidFill>
                  <a:schemeClr val="accent5"/>
                </a:solidFill>
                <a:latin typeface="Helvetica"/>
                <a:ea typeface="Helvetica"/>
                <a:cs typeface="Helvetica"/>
                <a:sym typeface="Helvetica"/>
              </a:defRPr>
            </a:lvl1pPr>
          </a:lstStyle>
          <a:p>
            <a:r>
              <a:t>8292</a:t>
            </a:r>
          </a:p>
        </p:txBody>
      </p:sp>
      <p:sp>
        <p:nvSpPr>
          <p:cNvPr id="2037" name="8292"/>
          <p:cNvSpPr/>
          <p:nvPr/>
        </p:nvSpPr>
        <p:spPr>
          <a:xfrm>
            <a:off x="20547823" y="9585610"/>
            <a:ext cx="130090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b="1">
                <a:solidFill>
                  <a:schemeClr val="accent5"/>
                </a:solidFill>
                <a:latin typeface="Helvetica"/>
                <a:ea typeface="Helvetica"/>
                <a:cs typeface="Helvetica"/>
                <a:sym typeface="Helvetica"/>
              </a:defRPr>
            </a:lvl1pPr>
          </a:lstStyle>
          <a:p>
            <a:r>
              <a:t>8292</a:t>
            </a:r>
          </a:p>
        </p:txBody>
      </p:sp>
      <p:pic>
        <p:nvPicPr>
          <p:cNvPr id="2038" name="屏幕快照 2019-03-25 下午4.23.13.png" descr="屏幕快照 2019-03-25 下午4.23.13.png"/>
          <p:cNvPicPr>
            <a:picLocks noChangeAspect="1"/>
          </p:cNvPicPr>
          <p:nvPr/>
        </p:nvPicPr>
        <p:blipFill>
          <a:blip r:embed="rId5">
            <a:extLst/>
          </a:blip>
          <a:srcRect t="82953" r="77110"/>
          <a:stretch>
            <a:fillRect/>
          </a:stretch>
        </p:blipFill>
        <p:spPr>
          <a:xfrm>
            <a:off x="15037845" y="10217105"/>
            <a:ext cx="3777711" cy="1863508"/>
          </a:xfrm>
          <a:prstGeom prst="rect">
            <a:avLst/>
          </a:prstGeom>
          <a:ln w="12700">
            <a:miter lim="400000"/>
          </a:ln>
        </p:spPr>
      </p:pic>
      <p:pic>
        <p:nvPicPr>
          <p:cNvPr id="2039" name="屏幕快照 2019-03-25 下午4.23.13.png" descr="屏幕快照 2019-03-25 下午4.23.13.png"/>
          <p:cNvPicPr>
            <a:picLocks noChangeAspect="1"/>
          </p:cNvPicPr>
          <p:nvPr/>
        </p:nvPicPr>
        <p:blipFill>
          <a:blip r:embed="rId5">
            <a:extLst/>
          </a:blip>
          <a:srcRect t="82953" r="77110"/>
          <a:stretch>
            <a:fillRect/>
          </a:stretch>
        </p:blipFill>
        <p:spPr>
          <a:xfrm>
            <a:off x="18936572" y="9992924"/>
            <a:ext cx="1518397" cy="749010"/>
          </a:xfrm>
          <a:prstGeom prst="rect">
            <a:avLst/>
          </a:prstGeom>
          <a:ln w="12700">
            <a:miter lim="400000"/>
          </a:ln>
        </p:spPr>
      </p:pic>
      <p:pic>
        <p:nvPicPr>
          <p:cNvPr id="2040" name="屏幕快照 2019-03-25 下午4.23.13.png" descr="屏幕快照 2019-03-25 下午4.23.13.png"/>
          <p:cNvPicPr>
            <a:picLocks/>
          </p:cNvPicPr>
          <p:nvPr/>
        </p:nvPicPr>
        <p:blipFill>
          <a:blip r:embed="rId5">
            <a:extLst/>
          </a:blip>
          <a:srcRect t="82953" r="77110"/>
          <a:stretch>
            <a:fillRect/>
          </a:stretch>
        </p:blipFill>
        <p:spPr>
          <a:xfrm>
            <a:off x="13923744" y="2398962"/>
            <a:ext cx="3071416" cy="2184125"/>
          </a:xfrm>
          <a:prstGeom prst="rect">
            <a:avLst/>
          </a:prstGeom>
          <a:ln w="12700">
            <a:miter lim="400000"/>
          </a:ln>
        </p:spPr>
      </p:pic>
      <p:sp>
        <p:nvSpPr>
          <p:cNvPr id="2041" name="若已知逻辑单元的地址为s:d，…"/>
          <p:cNvSpPr/>
          <p:nvPr/>
        </p:nvSpPr>
        <p:spPr>
          <a:xfrm>
            <a:off x="688836" y="3614015"/>
            <a:ext cx="7659158" cy="160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200"/>
            </a:pPr>
            <a:r>
              <a:t>若已知逻辑单元的地址为s:d，</a:t>
            </a:r>
          </a:p>
          <a:p>
            <a:pPr algn="just">
              <a:defRPr sz="4200"/>
            </a:pPr>
            <a:r>
              <a:t>求相应物理地址的步骤如下：</a:t>
            </a:r>
          </a:p>
        </p:txBody>
      </p:sp>
      <p:sp>
        <p:nvSpPr>
          <p:cNvPr id="2042" name="1）以段号作索引，从段表中找到段号为s的段表项；…"/>
          <p:cNvSpPr/>
          <p:nvPr/>
        </p:nvSpPr>
        <p:spPr>
          <a:xfrm>
            <a:off x="688836" y="8448092"/>
            <a:ext cx="13480054" cy="30110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500">
                <a:latin typeface="Helvetica"/>
                <a:ea typeface="Helvetica"/>
                <a:cs typeface="Helvetica"/>
                <a:sym typeface="Helvetica"/>
              </a:defRPr>
            </a:pPr>
            <a:r>
              <a:rPr dirty="0"/>
              <a:t>1）以段号作索引，从段表中找到段号为s的段表项；</a:t>
            </a:r>
          </a:p>
          <a:p>
            <a:pPr algn="just">
              <a:lnSpc>
                <a:spcPct val="120000"/>
              </a:lnSpc>
              <a:defRPr sz="4500">
                <a:latin typeface="Helvetica"/>
                <a:ea typeface="Helvetica"/>
                <a:cs typeface="Helvetica"/>
                <a:sym typeface="Helvetica"/>
              </a:defRPr>
            </a:pPr>
            <a:r>
              <a:rPr dirty="0"/>
              <a:t>2）从找到的段表项中读出s段的基地址和段大小；</a:t>
            </a:r>
          </a:p>
          <a:p>
            <a:pPr algn="just">
              <a:lnSpc>
                <a:spcPct val="90000"/>
              </a:lnSpc>
              <a:defRPr sz="4500">
                <a:latin typeface="Helvetica"/>
                <a:ea typeface="Helvetica"/>
                <a:cs typeface="Helvetica"/>
                <a:sym typeface="Helvetica"/>
              </a:defRPr>
            </a:pPr>
            <a:r>
              <a:rPr dirty="0"/>
              <a:t>3）如果d&lt;=段大小，</a:t>
            </a:r>
            <a:r>
              <a:rPr dirty="0">
                <a:solidFill>
                  <a:srgbClr val="FF0000"/>
                </a:solidFill>
              </a:rPr>
              <a:t>则将段基址与段内偏移d相加</a:t>
            </a:r>
            <a:r>
              <a:rPr dirty="0"/>
              <a:t>，得到与逻辑单元s:d相应的物理单元地址。</a:t>
            </a:r>
          </a:p>
        </p:txBody>
      </p:sp>
      <p:pic>
        <p:nvPicPr>
          <p:cNvPr id="2043" name="屏幕快照 2019-03-25 下午4.23.13.png" descr="屏幕快照 2019-03-25 下午4.23.13.png"/>
          <p:cNvPicPr>
            <a:picLocks noChangeAspect="1"/>
          </p:cNvPicPr>
          <p:nvPr/>
        </p:nvPicPr>
        <p:blipFill>
          <a:blip r:embed="rId5">
            <a:extLst/>
          </a:blip>
          <a:srcRect t="82953" r="77110"/>
          <a:stretch>
            <a:fillRect/>
          </a:stretch>
        </p:blipFill>
        <p:spPr>
          <a:xfrm>
            <a:off x="9640725" y="2258845"/>
            <a:ext cx="1518059" cy="748843"/>
          </a:xfrm>
          <a:prstGeom prst="rect">
            <a:avLst/>
          </a:prstGeom>
          <a:ln w="12700">
            <a:miter lim="400000"/>
          </a:ln>
        </p:spPr>
      </p:pic>
      <p:sp>
        <p:nvSpPr>
          <p:cNvPr id="2044" name="段表"/>
          <p:cNvSpPr/>
          <p:nvPr/>
        </p:nvSpPr>
        <p:spPr>
          <a:xfrm>
            <a:off x="10209165" y="2163396"/>
            <a:ext cx="97790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atin typeface="Songti SC Regular"/>
                <a:ea typeface="Songti SC Regular"/>
                <a:cs typeface="Songti SC Regular"/>
                <a:sym typeface="Songti SC Regular"/>
              </a:defRPr>
            </a:lvl1pPr>
          </a:lstStyle>
          <a:p>
            <a:r>
              <a:t>段表</a:t>
            </a:r>
          </a:p>
        </p:txBody>
      </p:sp>
      <p:sp>
        <p:nvSpPr>
          <p:cNvPr id="19" name="4.6.1 一、分段机制的引入"/>
          <p:cNvSpPr/>
          <p:nvPr/>
        </p:nvSpPr>
        <p:spPr>
          <a:xfrm>
            <a:off x="0" y="98631"/>
            <a:ext cx="3193182"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a:solidFill>
                  <a:schemeClr val="bg2"/>
                </a:solidFill>
              </a:rPr>
              <a:t>4.6.2.4</a:t>
            </a:r>
            <a:r>
              <a:rPr lang="zh-CN" altLang="en-US" sz="2000" dirty="0">
                <a:solidFill>
                  <a:schemeClr val="bg2"/>
                </a:solidFill>
              </a:rPr>
              <a:t>分段系统的地址变换</a:t>
            </a:r>
            <a:endParaRPr sz="2000" dirty="0">
              <a:solidFill>
                <a:schemeClr val="bg2"/>
              </a:solidFill>
              <a:latin typeface="SimSun" charset="-122"/>
              <a:ea typeface="SimSun" charset="-122"/>
              <a:cs typeface="SimSun" charset="-122"/>
            </a:endParaRPr>
          </a:p>
        </p:txBody>
      </p:sp>
      <p:sp>
        <p:nvSpPr>
          <p:cNvPr id="2" name="文本框 1"/>
          <p:cNvSpPr txBox="1"/>
          <p:nvPr/>
        </p:nvSpPr>
        <p:spPr>
          <a:xfrm>
            <a:off x="19408408" y="4190868"/>
            <a:ext cx="3579736"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4000" b="1" i="0" u="none" strike="noStrike" cap="none" spc="0" normalizeH="0" baseline="0" dirty="0" smtClean="0">
                <a:ln>
                  <a:noFill/>
                </a:ln>
                <a:solidFill>
                  <a:srgbClr val="FF0000"/>
                </a:solidFill>
                <a:effectLst/>
                <a:uFillTx/>
                <a:latin typeface="+mn-lt"/>
                <a:ea typeface="+mn-ea"/>
                <a:cs typeface="+mn-cs"/>
                <a:sym typeface="Helvetica Light"/>
              </a:rPr>
              <a:t>基址</a:t>
            </a:r>
            <a:r>
              <a:rPr kumimoji="0" lang="en-US" altLang="zh-CN" sz="4000" b="1" i="0" u="none" strike="noStrike" cap="none" spc="0" normalizeH="0" baseline="0" dirty="0" smtClean="0">
                <a:ln>
                  <a:noFill/>
                </a:ln>
                <a:solidFill>
                  <a:srgbClr val="FF0000"/>
                </a:solidFill>
                <a:effectLst/>
                <a:uFillTx/>
                <a:latin typeface="+mn-lt"/>
                <a:ea typeface="+mn-ea"/>
                <a:cs typeface="+mn-cs"/>
                <a:sym typeface="Helvetica Light"/>
              </a:rPr>
              <a:t>+</a:t>
            </a:r>
            <a:r>
              <a:rPr kumimoji="0" lang="zh-CN" altLang="en-US" sz="4000" b="1" i="0" u="none" strike="noStrike" cap="none" spc="0" normalizeH="0" baseline="0" dirty="0" smtClean="0">
                <a:ln>
                  <a:noFill/>
                </a:ln>
                <a:solidFill>
                  <a:srgbClr val="FF0000"/>
                </a:solidFill>
                <a:effectLst/>
                <a:uFillTx/>
                <a:latin typeface="+mn-lt"/>
                <a:ea typeface="+mn-ea"/>
                <a:cs typeface="+mn-cs"/>
                <a:sym typeface="Helvetica Light"/>
              </a:rPr>
              <a:t>偏移量（单位是</a:t>
            </a:r>
            <a:r>
              <a:rPr kumimoji="0" lang="en-US" altLang="zh-CN" sz="4000" b="1" i="0" u="none" strike="noStrike" cap="none" spc="0" normalizeH="0" baseline="0" dirty="0" smtClean="0">
                <a:ln>
                  <a:noFill/>
                </a:ln>
                <a:solidFill>
                  <a:srgbClr val="FF0000"/>
                </a:solidFill>
                <a:effectLst/>
                <a:uFillTx/>
                <a:latin typeface="+mn-lt"/>
                <a:ea typeface="+mn-ea"/>
                <a:cs typeface="+mn-cs"/>
                <a:sym typeface="Helvetica Light"/>
              </a:rPr>
              <a:t>B</a:t>
            </a:r>
            <a:r>
              <a:rPr kumimoji="0" lang="zh-CN" altLang="en-US" sz="4000" b="1" i="0" u="none" strike="noStrike" cap="none" spc="0" normalizeH="0" baseline="0" dirty="0" smtClean="0">
                <a:ln>
                  <a:noFill/>
                </a:ln>
                <a:solidFill>
                  <a:srgbClr val="FF0000"/>
                </a:solidFill>
                <a:effectLst/>
                <a:uFillTx/>
                <a:latin typeface="+mn-lt"/>
                <a:ea typeface="+mn-ea"/>
                <a:cs typeface="+mn-cs"/>
                <a:sym typeface="Helvetica Light"/>
              </a:rPr>
              <a:t>）</a:t>
            </a:r>
            <a:endParaRPr kumimoji="0" lang="zh-CN" altLang="en-US" sz="4000" b="1" i="0" u="none" strike="noStrike" cap="none" spc="0" normalizeH="0" baseline="0" dirty="0">
              <a:ln>
                <a:noFill/>
              </a:ln>
              <a:solidFill>
                <a:srgbClr val="FF0000"/>
              </a:solidFill>
              <a:effectLst/>
              <a:uFillTx/>
              <a:latin typeface="+mn-lt"/>
              <a:ea typeface="+mn-ea"/>
              <a:cs typeface="+mn-cs"/>
              <a:sym typeface="Helvetica Light"/>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4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050"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2051" name="分段系统的基本原理"/>
          <p:cNvSpPr/>
          <p:nvPr/>
        </p:nvSpPr>
        <p:spPr>
          <a:xfrm>
            <a:off x="441930" y="612527"/>
            <a:ext cx="6303068" cy="1040051"/>
          </a:xfrm>
          <a:prstGeom prst="roundRect">
            <a:avLst>
              <a:gd name="adj" fmla="val 1831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分段系统的基本原理</a:t>
            </a:r>
          </a:p>
        </p:txBody>
      </p:sp>
      <p:pic>
        <p:nvPicPr>
          <p:cNvPr id="2053" name="屏幕快照 2019-03-06 下午4.02.46.png" descr="屏幕快照 2019-03-06 下午4.02.46.png"/>
          <p:cNvPicPr>
            <a:picLocks noChangeAspect="1"/>
          </p:cNvPicPr>
          <p:nvPr/>
        </p:nvPicPr>
        <p:blipFill>
          <a:blip r:embed="rId4">
            <a:extLst/>
          </a:blip>
          <a:stretch>
            <a:fillRect/>
          </a:stretch>
        </p:blipFill>
        <p:spPr>
          <a:xfrm>
            <a:off x="21948804" y="137146"/>
            <a:ext cx="2258983" cy="610537"/>
          </a:xfrm>
          <a:prstGeom prst="rect">
            <a:avLst/>
          </a:prstGeom>
          <a:ln w="12700">
            <a:miter lim="400000"/>
          </a:ln>
        </p:spPr>
      </p:pic>
      <p:sp>
        <p:nvSpPr>
          <p:cNvPr id="2054" name="分页和分段的主要区别"/>
          <p:cNvSpPr/>
          <p:nvPr/>
        </p:nvSpPr>
        <p:spPr>
          <a:xfrm>
            <a:off x="944895" y="2157046"/>
            <a:ext cx="6210301" cy="9525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800"/>
            </a:pPr>
            <a:r>
              <a:t>分页和分段的</a:t>
            </a:r>
            <a:r>
              <a:rPr b="1">
                <a:latin typeface="Helvetica"/>
                <a:ea typeface="Helvetica"/>
                <a:cs typeface="Helvetica"/>
                <a:sym typeface="Helvetica"/>
              </a:rPr>
              <a:t>主要区别</a:t>
            </a:r>
          </a:p>
        </p:txBody>
      </p:sp>
      <p:sp>
        <p:nvSpPr>
          <p:cNvPr id="2055" name="分页和分段都属于离散分配方式，都要通过数据结构与硬件的配合来实现逻辑地址到物理地址的映射。"/>
          <p:cNvSpPr/>
          <p:nvPr/>
        </p:nvSpPr>
        <p:spPr>
          <a:xfrm>
            <a:off x="1029530" y="3614016"/>
            <a:ext cx="21761386"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分页和分段都属于</a:t>
            </a:r>
            <a:r>
              <a:rPr b="1">
                <a:latin typeface="Helvetica"/>
                <a:ea typeface="Helvetica"/>
                <a:cs typeface="Helvetica"/>
                <a:sym typeface="Helvetica"/>
              </a:rPr>
              <a:t>离散</a:t>
            </a:r>
            <a:r>
              <a:t>分配方式，都要通过数据结构与硬件的配合来实现</a:t>
            </a:r>
            <a:r>
              <a:rPr b="1">
                <a:latin typeface="Helvetica"/>
                <a:ea typeface="Helvetica"/>
                <a:cs typeface="Helvetica"/>
                <a:sym typeface="Helvetica"/>
              </a:rPr>
              <a:t>逻辑地址到物理地址</a:t>
            </a:r>
            <a:r>
              <a:t>的映射。</a:t>
            </a:r>
          </a:p>
        </p:txBody>
      </p:sp>
      <p:sp>
        <p:nvSpPr>
          <p:cNvPr id="2056" name="1）页是按物理单位划分的，分页的引入是为了提高内存的利用率和支持虚拟存储；而段是按逻辑单位划分的，一个段含有一组意义相对完整的信息，引入分段的目的是为了方便程序员编程。"/>
          <p:cNvSpPr/>
          <p:nvPr/>
        </p:nvSpPr>
        <p:spPr>
          <a:xfrm>
            <a:off x="1146312" y="5820285"/>
            <a:ext cx="22055596" cy="28617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500">
                <a:latin typeface="Helvetica"/>
                <a:ea typeface="Helvetica"/>
                <a:cs typeface="Helvetica"/>
                <a:sym typeface="Helvetica"/>
              </a:defRPr>
            </a:pPr>
            <a:r>
              <a:t>1）</a:t>
            </a:r>
            <a:r>
              <a:rPr u="sng"/>
              <a:t>页是按</a:t>
            </a:r>
            <a:r>
              <a:rPr u="sng">
                <a:solidFill>
                  <a:schemeClr val="accent5"/>
                </a:solidFill>
              </a:rPr>
              <a:t>物理</a:t>
            </a:r>
            <a:r>
              <a:rPr u="sng"/>
              <a:t>单位划分的</a:t>
            </a:r>
            <a:r>
              <a:t>，分页的引入是为了提高内存的利用率和支持虚拟存储；而</a:t>
            </a:r>
            <a:r>
              <a:rPr u="sng"/>
              <a:t>段是按</a:t>
            </a:r>
            <a:r>
              <a:rPr u="sng">
                <a:solidFill>
                  <a:schemeClr val="accent5"/>
                </a:solidFill>
              </a:rPr>
              <a:t>逻辑</a:t>
            </a:r>
            <a:r>
              <a:rPr u="sng"/>
              <a:t>单位划分的</a:t>
            </a:r>
            <a:r>
              <a:t>，一个段含有一组意义相对完整的信息，引入分段的目的是为了方便程序员编程。</a:t>
            </a:r>
          </a:p>
        </p:txBody>
      </p:sp>
      <p:sp>
        <p:nvSpPr>
          <p:cNvPr id="11" name="4.6.1 一、分段机制的引入"/>
          <p:cNvSpPr/>
          <p:nvPr/>
        </p:nvSpPr>
        <p:spPr>
          <a:xfrm>
            <a:off x="176212" y="101093"/>
            <a:ext cx="3449662"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dirty="0">
                <a:solidFill>
                  <a:schemeClr val="bg2"/>
                </a:solidFill>
              </a:rPr>
              <a:t>4.6.2.5</a:t>
            </a:r>
            <a:r>
              <a:rPr lang="zh-CN" altLang="en-US" sz="2000" dirty="0">
                <a:solidFill>
                  <a:schemeClr val="bg2"/>
                </a:solidFill>
              </a:rPr>
              <a:t>分页和分段的主要区别</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6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062"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2063" name="分段系统的基本原理"/>
          <p:cNvSpPr/>
          <p:nvPr/>
        </p:nvSpPr>
        <p:spPr>
          <a:xfrm>
            <a:off x="441930" y="612527"/>
            <a:ext cx="6303068" cy="1040051"/>
          </a:xfrm>
          <a:prstGeom prst="roundRect">
            <a:avLst>
              <a:gd name="adj" fmla="val 1831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分段系统的基本原理</a:t>
            </a:r>
          </a:p>
        </p:txBody>
      </p:sp>
      <p:pic>
        <p:nvPicPr>
          <p:cNvPr id="2065" name="屏幕快照 2019-03-06 下午4.02.46.png" descr="屏幕快照 2019-03-06 下午4.02.46.png"/>
          <p:cNvPicPr>
            <a:picLocks noChangeAspect="1"/>
          </p:cNvPicPr>
          <p:nvPr/>
        </p:nvPicPr>
        <p:blipFill>
          <a:blip r:embed="rId4">
            <a:extLst/>
          </a:blip>
          <a:stretch>
            <a:fillRect/>
          </a:stretch>
        </p:blipFill>
        <p:spPr>
          <a:xfrm>
            <a:off x="21948804" y="137146"/>
            <a:ext cx="2258983" cy="610537"/>
          </a:xfrm>
          <a:prstGeom prst="rect">
            <a:avLst/>
          </a:prstGeom>
          <a:ln w="12700">
            <a:miter lim="400000"/>
          </a:ln>
        </p:spPr>
      </p:pic>
      <p:sp>
        <p:nvSpPr>
          <p:cNvPr id="2066" name="分页和分段的主要区别"/>
          <p:cNvSpPr/>
          <p:nvPr/>
        </p:nvSpPr>
        <p:spPr>
          <a:xfrm>
            <a:off x="944895" y="2157046"/>
            <a:ext cx="6210301" cy="9525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800"/>
            </a:pPr>
            <a:r>
              <a:t>分页和分段的</a:t>
            </a:r>
            <a:r>
              <a:rPr b="1">
                <a:latin typeface="Helvetica"/>
                <a:ea typeface="Helvetica"/>
                <a:cs typeface="Helvetica"/>
                <a:sym typeface="Helvetica"/>
              </a:rPr>
              <a:t>主要区别</a:t>
            </a:r>
          </a:p>
        </p:txBody>
      </p:sp>
      <p:sp>
        <p:nvSpPr>
          <p:cNvPr id="2067" name="分页和分段都属于离散分配方式，都要通过数据结构与硬件的配合来实现逻辑地址到物理地址的映射。"/>
          <p:cNvSpPr/>
          <p:nvPr/>
        </p:nvSpPr>
        <p:spPr>
          <a:xfrm>
            <a:off x="1029530" y="3614016"/>
            <a:ext cx="21761386"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分页和分段都属于</a:t>
            </a:r>
            <a:r>
              <a:rPr b="1">
                <a:latin typeface="Helvetica"/>
                <a:ea typeface="Helvetica"/>
                <a:cs typeface="Helvetica"/>
                <a:sym typeface="Helvetica"/>
              </a:rPr>
              <a:t>离散</a:t>
            </a:r>
            <a:r>
              <a:t>分配方式，都要通过数据结构与硬件的配合来实现</a:t>
            </a:r>
            <a:r>
              <a:rPr b="1">
                <a:latin typeface="Helvetica"/>
                <a:ea typeface="Helvetica"/>
                <a:cs typeface="Helvetica"/>
                <a:sym typeface="Helvetica"/>
              </a:rPr>
              <a:t>逻辑地址到物理地址</a:t>
            </a:r>
            <a:r>
              <a:t>的映射。</a:t>
            </a:r>
          </a:p>
        </p:txBody>
      </p:sp>
      <p:sp>
        <p:nvSpPr>
          <p:cNvPr id="2068" name="1）页是按物理单位划分的，分页的引入是为了提高内存的利用率和支持虚拟存储；而段是按逻辑单位划分的，一个段含有一组意义相对完整的信息，引入分段的目的是为了方便程序员编程。"/>
          <p:cNvSpPr/>
          <p:nvPr/>
        </p:nvSpPr>
        <p:spPr>
          <a:xfrm>
            <a:off x="1146312" y="5820285"/>
            <a:ext cx="22055596" cy="28617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500">
                <a:latin typeface="Helvetica"/>
                <a:ea typeface="Helvetica"/>
                <a:cs typeface="Helvetica"/>
                <a:sym typeface="Helvetica"/>
              </a:defRPr>
            </a:pPr>
            <a:r>
              <a:t>1）</a:t>
            </a:r>
            <a:r>
              <a:rPr u="sng"/>
              <a:t>页是按</a:t>
            </a:r>
            <a:r>
              <a:rPr u="sng">
                <a:solidFill>
                  <a:schemeClr val="accent5"/>
                </a:solidFill>
              </a:rPr>
              <a:t>物理</a:t>
            </a:r>
            <a:r>
              <a:rPr u="sng"/>
              <a:t>单位划分的</a:t>
            </a:r>
            <a:r>
              <a:t>，分页的引入是为了提高内存的利用率和支持虚拟存储；而</a:t>
            </a:r>
            <a:r>
              <a:rPr u="sng"/>
              <a:t>段是按</a:t>
            </a:r>
            <a:r>
              <a:rPr u="sng">
                <a:solidFill>
                  <a:schemeClr val="accent5"/>
                </a:solidFill>
              </a:rPr>
              <a:t>逻辑</a:t>
            </a:r>
            <a:r>
              <a:rPr u="sng"/>
              <a:t>单位划分的</a:t>
            </a:r>
            <a:r>
              <a:t>，一个段含有一组意义相对完整的信息，引入分段的目的是为了方便程序员编程。</a:t>
            </a:r>
          </a:p>
        </p:txBody>
      </p:sp>
      <p:sp>
        <p:nvSpPr>
          <p:cNvPr id="2069" name="2）页的大小是固定的，而段的大小不固定，取决于用户编写的程序；"/>
          <p:cNvSpPr/>
          <p:nvPr/>
        </p:nvSpPr>
        <p:spPr>
          <a:xfrm>
            <a:off x="1146312" y="9186471"/>
            <a:ext cx="17577142" cy="9182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lnSpc>
                <a:spcPct val="120000"/>
              </a:lnSpc>
              <a:defRPr sz="4500">
                <a:latin typeface="Helvetica"/>
                <a:ea typeface="Helvetica"/>
                <a:cs typeface="Helvetica"/>
                <a:sym typeface="Helvetica"/>
              </a:defRPr>
            </a:pPr>
            <a:r>
              <a:t>2）</a:t>
            </a:r>
            <a:r>
              <a:rPr u="sng"/>
              <a:t>页的大小是</a:t>
            </a:r>
            <a:r>
              <a:rPr u="sng">
                <a:solidFill>
                  <a:schemeClr val="accent5"/>
                </a:solidFill>
              </a:rPr>
              <a:t>固定</a:t>
            </a:r>
            <a:r>
              <a:rPr u="sng"/>
              <a:t>的</a:t>
            </a:r>
            <a:r>
              <a:t>，而</a:t>
            </a:r>
            <a:r>
              <a:rPr u="sng"/>
              <a:t>段的大小不固定</a:t>
            </a:r>
            <a:r>
              <a:t>，取决于用户编写的程序；</a:t>
            </a:r>
          </a:p>
        </p:txBody>
      </p:sp>
      <p:sp>
        <p:nvSpPr>
          <p:cNvPr id="13" name="4.6.1 一、分段机制的引入"/>
          <p:cNvSpPr/>
          <p:nvPr/>
        </p:nvSpPr>
        <p:spPr>
          <a:xfrm>
            <a:off x="176212" y="101093"/>
            <a:ext cx="3449662"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dirty="0">
                <a:solidFill>
                  <a:schemeClr val="bg2"/>
                </a:solidFill>
              </a:rPr>
              <a:t>4.6.2.5</a:t>
            </a:r>
            <a:r>
              <a:rPr lang="zh-CN" altLang="en-US" sz="2000" dirty="0">
                <a:solidFill>
                  <a:schemeClr val="bg2"/>
                </a:solidFill>
              </a:rPr>
              <a:t>分页和分段的主要区别</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7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075"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2076" name="分段系统的基本原理"/>
          <p:cNvSpPr/>
          <p:nvPr/>
        </p:nvSpPr>
        <p:spPr>
          <a:xfrm>
            <a:off x="441930" y="612527"/>
            <a:ext cx="6303068" cy="1040051"/>
          </a:xfrm>
          <a:prstGeom prst="roundRect">
            <a:avLst>
              <a:gd name="adj" fmla="val 1831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分段系统的基本原理</a:t>
            </a:r>
          </a:p>
        </p:txBody>
      </p:sp>
      <p:pic>
        <p:nvPicPr>
          <p:cNvPr id="2078" name="屏幕快照 2019-03-06 下午4.02.46.png" descr="屏幕快照 2019-03-06 下午4.02.46.png"/>
          <p:cNvPicPr>
            <a:picLocks noChangeAspect="1"/>
          </p:cNvPicPr>
          <p:nvPr/>
        </p:nvPicPr>
        <p:blipFill>
          <a:blip r:embed="rId4">
            <a:extLst/>
          </a:blip>
          <a:stretch>
            <a:fillRect/>
          </a:stretch>
        </p:blipFill>
        <p:spPr>
          <a:xfrm>
            <a:off x="21948804" y="137146"/>
            <a:ext cx="2258983" cy="610537"/>
          </a:xfrm>
          <a:prstGeom prst="rect">
            <a:avLst/>
          </a:prstGeom>
          <a:ln w="12700">
            <a:miter lim="400000"/>
          </a:ln>
        </p:spPr>
      </p:pic>
      <p:sp>
        <p:nvSpPr>
          <p:cNvPr id="2079" name="分页和分段的主要区别"/>
          <p:cNvSpPr/>
          <p:nvPr/>
        </p:nvSpPr>
        <p:spPr>
          <a:xfrm>
            <a:off x="944895" y="2157046"/>
            <a:ext cx="6210301" cy="9525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800"/>
            </a:pPr>
            <a:r>
              <a:t>分页和分段的</a:t>
            </a:r>
            <a:r>
              <a:rPr b="1">
                <a:latin typeface="Helvetica"/>
                <a:ea typeface="Helvetica"/>
                <a:cs typeface="Helvetica"/>
                <a:sym typeface="Helvetica"/>
              </a:rPr>
              <a:t>主要区别</a:t>
            </a:r>
          </a:p>
        </p:txBody>
      </p:sp>
      <p:sp>
        <p:nvSpPr>
          <p:cNvPr id="2080" name="分页和分段都属于离散分配方式，都要通过数据结构与硬件的配合来实现逻辑地址到物理地址的映射。"/>
          <p:cNvSpPr/>
          <p:nvPr/>
        </p:nvSpPr>
        <p:spPr>
          <a:xfrm>
            <a:off x="1029530" y="3614016"/>
            <a:ext cx="21761386"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分页和分段都属于</a:t>
            </a:r>
            <a:r>
              <a:rPr b="1">
                <a:latin typeface="Helvetica"/>
                <a:ea typeface="Helvetica"/>
                <a:cs typeface="Helvetica"/>
                <a:sym typeface="Helvetica"/>
              </a:rPr>
              <a:t>离散</a:t>
            </a:r>
            <a:r>
              <a:t>分配方式，都要通过数据结构与硬件的配合来实现</a:t>
            </a:r>
            <a:r>
              <a:rPr b="1">
                <a:latin typeface="Helvetica"/>
                <a:ea typeface="Helvetica"/>
                <a:cs typeface="Helvetica"/>
                <a:sym typeface="Helvetica"/>
              </a:rPr>
              <a:t>逻辑地址到物理地址</a:t>
            </a:r>
            <a:r>
              <a:t>的映射。</a:t>
            </a:r>
          </a:p>
        </p:txBody>
      </p:sp>
      <p:sp>
        <p:nvSpPr>
          <p:cNvPr id="2081" name="1）页是按物理单位划分的，分页的引入是为了提高内存的利用率和支持虚拟存储；而段是按逻辑单位划分的，一个段含有一组意义相对完整的信息，引入分段的目的是为了方便程序员编程。"/>
          <p:cNvSpPr/>
          <p:nvPr/>
        </p:nvSpPr>
        <p:spPr>
          <a:xfrm>
            <a:off x="1146312" y="5820285"/>
            <a:ext cx="22055596" cy="28617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500">
                <a:latin typeface="Helvetica"/>
                <a:ea typeface="Helvetica"/>
                <a:cs typeface="Helvetica"/>
                <a:sym typeface="Helvetica"/>
              </a:defRPr>
            </a:pPr>
            <a:r>
              <a:t>1）</a:t>
            </a:r>
            <a:r>
              <a:rPr u="sng"/>
              <a:t>页是按</a:t>
            </a:r>
            <a:r>
              <a:rPr u="sng">
                <a:solidFill>
                  <a:schemeClr val="accent5"/>
                </a:solidFill>
              </a:rPr>
              <a:t>物理</a:t>
            </a:r>
            <a:r>
              <a:rPr u="sng"/>
              <a:t>单位划分的</a:t>
            </a:r>
            <a:r>
              <a:t>，分页的引入是为了提高内存的利用率和支持虚拟存储；而</a:t>
            </a:r>
            <a:r>
              <a:rPr u="sng"/>
              <a:t>段是按</a:t>
            </a:r>
            <a:r>
              <a:rPr u="sng">
                <a:solidFill>
                  <a:schemeClr val="accent5"/>
                </a:solidFill>
              </a:rPr>
              <a:t>逻辑</a:t>
            </a:r>
            <a:r>
              <a:rPr u="sng"/>
              <a:t>单位划分的</a:t>
            </a:r>
            <a:r>
              <a:t>，一个段含有一组意义相对完整的信息，引入分段的目的是为了方便程序员编程。</a:t>
            </a:r>
          </a:p>
        </p:txBody>
      </p:sp>
      <p:sp>
        <p:nvSpPr>
          <p:cNvPr id="2082" name="2）页的大小是固定的，而段的大小不固定，取决于用户编写的程序；"/>
          <p:cNvSpPr/>
          <p:nvPr/>
        </p:nvSpPr>
        <p:spPr>
          <a:xfrm>
            <a:off x="1146312" y="9186471"/>
            <a:ext cx="17577142" cy="9182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lnSpc>
                <a:spcPct val="120000"/>
              </a:lnSpc>
              <a:defRPr sz="4500">
                <a:latin typeface="Helvetica"/>
                <a:ea typeface="Helvetica"/>
                <a:cs typeface="Helvetica"/>
                <a:sym typeface="Helvetica"/>
              </a:defRPr>
            </a:pPr>
            <a:r>
              <a:t>2）</a:t>
            </a:r>
            <a:r>
              <a:rPr u="sng"/>
              <a:t>页的大小是</a:t>
            </a:r>
            <a:r>
              <a:rPr u="sng">
                <a:solidFill>
                  <a:schemeClr val="accent5"/>
                </a:solidFill>
              </a:rPr>
              <a:t>固定</a:t>
            </a:r>
            <a:r>
              <a:rPr u="sng"/>
              <a:t>的</a:t>
            </a:r>
            <a:r>
              <a:t>，而</a:t>
            </a:r>
            <a:r>
              <a:rPr u="sng"/>
              <a:t>段的大小不固定</a:t>
            </a:r>
            <a:r>
              <a:t>，取决于用户编写的程序；</a:t>
            </a:r>
          </a:p>
        </p:txBody>
      </p:sp>
      <p:sp>
        <p:nvSpPr>
          <p:cNvPr id="2083" name="3）分页的地址空间是一维的，分段的地址空间是二维的。"/>
          <p:cNvSpPr/>
          <p:nvPr/>
        </p:nvSpPr>
        <p:spPr>
          <a:xfrm>
            <a:off x="1146312" y="10609214"/>
            <a:ext cx="14719642" cy="9182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lnSpc>
                <a:spcPct val="90000"/>
              </a:lnSpc>
              <a:defRPr sz="4500">
                <a:latin typeface="Helvetica"/>
                <a:ea typeface="Helvetica"/>
                <a:cs typeface="Helvetica"/>
                <a:sym typeface="Helvetica"/>
              </a:defRPr>
            </a:pPr>
            <a:r>
              <a:t>3）</a:t>
            </a:r>
            <a:r>
              <a:rPr u="sng">
                <a:solidFill>
                  <a:schemeClr val="accent5"/>
                </a:solidFill>
              </a:rPr>
              <a:t>分页</a:t>
            </a:r>
            <a:r>
              <a:rPr u="sng"/>
              <a:t>的地址空间是</a:t>
            </a:r>
            <a:r>
              <a:rPr u="sng">
                <a:solidFill>
                  <a:schemeClr val="accent5"/>
                </a:solidFill>
              </a:rPr>
              <a:t>一维</a:t>
            </a:r>
            <a:r>
              <a:rPr u="sng"/>
              <a:t>的，</a:t>
            </a:r>
            <a:r>
              <a:rPr u="sng">
                <a:solidFill>
                  <a:schemeClr val="accent5"/>
                </a:solidFill>
              </a:rPr>
              <a:t>分段</a:t>
            </a:r>
            <a:r>
              <a:rPr u="sng"/>
              <a:t>的地址空间是</a:t>
            </a:r>
            <a:r>
              <a:rPr u="sng">
                <a:solidFill>
                  <a:schemeClr val="accent5"/>
                </a:solidFill>
              </a:rPr>
              <a:t>二维</a:t>
            </a:r>
            <a:r>
              <a:rPr u="sng"/>
              <a:t>的</a:t>
            </a:r>
            <a:r>
              <a:t>。</a:t>
            </a:r>
          </a:p>
        </p:txBody>
      </p:sp>
      <p:sp>
        <p:nvSpPr>
          <p:cNvPr id="14" name="4.6.1 一、分段机制的引入"/>
          <p:cNvSpPr/>
          <p:nvPr/>
        </p:nvSpPr>
        <p:spPr>
          <a:xfrm>
            <a:off x="176212" y="101093"/>
            <a:ext cx="3449662"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dirty="0">
                <a:solidFill>
                  <a:schemeClr val="bg2"/>
                </a:solidFill>
              </a:rPr>
              <a:t>4.6.2.5</a:t>
            </a:r>
            <a:r>
              <a:rPr lang="zh-CN" altLang="en-US" sz="2000" dirty="0">
                <a:solidFill>
                  <a:schemeClr val="bg2"/>
                </a:solidFill>
              </a:rPr>
              <a:t>分页和分段的主要区别</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7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075"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2076" name="分段系统的基本原理"/>
          <p:cNvSpPr/>
          <p:nvPr/>
        </p:nvSpPr>
        <p:spPr>
          <a:xfrm>
            <a:off x="441930" y="612527"/>
            <a:ext cx="6303068" cy="1040051"/>
          </a:xfrm>
          <a:prstGeom prst="roundRect">
            <a:avLst>
              <a:gd name="adj" fmla="val 1831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分段系统的基本原理</a:t>
            </a:r>
          </a:p>
        </p:txBody>
      </p:sp>
      <p:pic>
        <p:nvPicPr>
          <p:cNvPr id="2078" name="屏幕快照 2019-03-06 下午4.02.46.png" descr="屏幕快照 2019-03-06 下午4.02.46.png"/>
          <p:cNvPicPr>
            <a:picLocks noChangeAspect="1"/>
          </p:cNvPicPr>
          <p:nvPr/>
        </p:nvPicPr>
        <p:blipFill>
          <a:blip r:embed="rId4">
            <a:extLst/>
          </a:blip>
          <a:stretch>
            <a:fillRect/>
          </a:stretch>
        </p:blipFill>
        <p:spPr>
          <a:xfrm>
            <a:off x="21948804" y="137146"/>
            <a:ext cx="2258983" cy="610537"/>
          </a:xfrm>
          <a:prstGeom prst="rect">
            <a:avLst/>
          </a:prstGeom>
          <a:ln w="12700">
            <a:miter lim="400000"/>
          </a:ln>
        </p:spPr>
      </p:pic>
      <p:sp>
        <p:nvSpPr>
          <p:cNvPr id="2079" name="分页和分段的主要区别"/>
          <p:cNvSpPr/>
          <p:nvPr/>
        </p:nvSpPr>
        <p:spPr>
          <a:xfrm>
            <a:off x="944895" y="2157046"/>
            <a:ext cx="6210301" cy="9525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800"/>
            </a:pPr>
            <a:r>
              <a:t>分页和分段的</a:t>
            </a:r>
            <a:r>
              <a:rPr b="1">
                <a:latin typeface="Helvetica"/>
                <a:ea typeface="Helvetica"/>
                <a:cs typeface="Helvetica"/>
                <a:sym typeface="Helvetica"/>
              </a:rPr>
              <a:t>主要区别</a:t>
            </a:r>
          </a:p>
        </p:txBody>
      </p:sp>
      <p:sp>
        <p:nvSpPr>
          <p:cNvPr id="2080" name="分页和分段都属于离散分配方式，都要通过数据结构与硬件的配合来实现逻辑地址到物理地址的映射。"/>
          <p:cNvSpPr/>
          <p:nvPr/>
        </p:nvSpPr>
        <p:spPr>
          <a:xfrm>
            <a:off x="1029530" y="3614016"/>
            <a:ext cx="21761386"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分页和分段都属于</a:t>
            </a:r>
            <a:r>
              <a:rPr b="1">
                <a:latin typeface="Helvetica"/>
                <a:ea typeface="Helvetica"/>
                <a:cs typeface="Helvetica"/>
                <a:sym typeface="Helvetica"/>
              </a:rPr>
              <a:t>离散</a:t>
            </a:r>
            <a:r>
              <a:t>分配方式，都要通过数据结构与硬件的配合来实现</a:t>
            </a:r>
            <a:r>
              <a:rPr b="1">
                <a:latin typeface="Helvetica"/>
                <a:ea typeface="Helvetica"/>
                <a:cs typeface="Helvetica"/>
                <a:sym typeface="Helvetica"/>
              </a:rPr>
              <a:t>逻辑地址到物理地址</a:t>
            </a:r>
            <a:r>
              <a:t>的映射。</a:t>
            </a:r>
          </a:p>
        </p:txBody>
      </p:sp>
      <p:sp>
        <p:nvSpPr>
          <p:cNvPr id="2081" name="1）页是按物理单位划分的，分页的引入是为了提高内存的利用率和支持虚拟存储；而段是按逻辑单位划分的，一个段含有一组意义相对完整的信息，引入分段的目的是为了方便程序员编程。"/>
          <p:cNvSpPr/>
          <p:nvPr/>
        </p:nvSpPr>
        <p:spPr>
          <a:xfrm>
            <a:off x="1146312" y="5820285"/>
            <a:ext cx="22055596" cy="28617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500">
                <a:latin typeface="Helvetica"/>
                <a:ea typeface="Helvetica"/>
                <a:cs typeface="Helvetica"/>
                <a:sym typeface="Helvetica"/>
              </a:defRPr>
            </a:pPr>
            <a:r>
              <a:t>1）</a:t>
            </a:r>
            <a:r>
              <a:rPr u="sng"/>
              <a:t>页是按</a:t>
            </a:r>
            <a:r>
              <a:rPr u="sng">
                <a:solidFill>
                  <a:schemeClr val="accent5"/>
                </a:solidFill>
              </a:rPr>
              <a:t>物理</a:t>
            </a:r>
            <a:r>
              <a:rPr u="sng"/>
              <a:t>单位划分的</a:t>
            </a:r>
            <a:r>
              <a:t>，分页的引入是为了提高内存的利用率和支持虚拟存储；而</a:t>
            </a:r>
            <a:r>
              <a:rPr u="sng"/>
              <a:t>段是按</a:t>
            </a:r>
            <a:r>
              <a:rPr u="sng">
                <a:solidFill>
                  <a:schemeClr val="accent5"/>
                </a:solidFill>
              </a:rPr>
              <a:t>逻辑</a:t>
            </a:r>
            <a:r>
              <a:rPr u="sng"/>
              <a:t>单位划分的</a:t>
            </a:r>
            <a:r>
              <a:t>，一个段含有一组意义相对完整的信息，引入分段的目的是为了方便程序员编程。</a:t>
            </a:r>
          </a:p>
        </p:txBody>
      </p:sp>
      <p:sp>
        <p:nvSpPr>
          <p:cNvPr id="2082" name="2）页的大小是固定的，而段的大小不固定，取决于用户编写的程序；"/>
          <p:cNvSpPr/>
          <p:nvPr/>
        </p:nvSpPr>
        <p:spPr>
          <a:xfrm>
            <a:off x="1146312" y="9186471"/>
            <a:ext cx="17577142" cy="9182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lnSpc>
                <a:spcPct val="120000"/>
              </a:lnSpc>
              <a:defRPr sz="4500">
                <a:latin typeface="Helvetica"/>
                <a:ea typeface="Helvetica"/>
                <a:cs typeface="Helvetica"/>
                <a:sym typeface="Helvetica"/>
              </a:defRPr>
            </a:pPr>
            <a:r>
              <a:t>2）</a:t>
            </a:r>
            <a:r>
              <a:rPr u="sng"/>
              <a:t>页的大小是</a:t>
            </a:r>
            <a:r>
              <a:rPr u="sng">
                <a:solidFill>
                  <a:schemeClr val="accent5"/>
                </a:solidFill>
              </a:rPr>
              <a:t>固定</a:t>
            </a:r>
            <a:r>
              <a:rPr u="sng"/>
              <a:t>的</a:t>
            </a:r>
            <a:r>
              <a:t>，而</a:t>
            </a:r>
            <a:r>
              <a:rPr u="sng"/>
              <a:t>段的大小不固定</a:t>
            </a:r>
            <a:r>
              <a:t>，取决于用户编写的程序；</a:t>
            </a:r>
          </a:p>
        </p:txBody>
      </p:sp>
      <p:sp>
        <p:nvSpPr>
          <p:cNvPr id="2083" name="3）分页的地址空间是一维的，分段的地址空间是二维的。"/>
          <p:cNvSpPr/>
          <p:nvPr/>
        </p:nvSpPr>
        <p:spPr>
          <a:xfrm>
            <a:off x="1146312" y="10609214"/>
            <a:ext cx="14719642" cy="9182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lnSpc>
                <a:spcPct val="90000"/>
              </a:lnSpc>
              <a:defRPr sz="4500">
                <a:latin typeface="Helvetica"/>
                <a:ea typeface="Helvetica"/>
                <a:cs typeface="Helvetica"/>
                <a:sym typeface="Helvetica"/>
              </a:defRPr>
            </a:pPr>
            <a:r>
              <a:t>3）</a:t>
            </a:r>
            <a:r>
              <a:rPr u="sng">
                <a:solidFill>
                  <a:schemeClr val="accent5"/>
                </a:solidFill>
              </a:rPr>
              <a:t>分页</a:t>
            </a:r>
            <a:r>
              <a:rPr u="sng"/>
              <a:t>的地址空间是</a:t>
            </a:r>
            <a:r>
              <a:rPr u="sng">
                <a:solidFill>
                  <a:schemeClr val="accent5"/>
                </a:solidFill>
              </a:rPr>
              <a:t>一维</a:t>
            </a:r>
            <a:r>
              <a:rPr u="sng"/>
              <a:t>的，</a:t>
            </a:r>
            <a:r>
              <a:rPr u="sng">
                <a:solidFill>
                  <a:schemeClr val="accent5"/>
                </a:solidFill>
              </a:rPr>
              <a:t>分段</a:t>
            </a:r>
            <a:r>
              <a:rPr u="sng"/>
              <a:t>的地址空间是</a:t>
            </a:r>
            <a:r>
              <a:rPr u="sng">
                <a:solidFill>
                  <a:schemeClr val="accent5"/>
                </a:solidFill>
              </a:rPr>
              <a:t>二维</a:t>
            </a:r>
            <a:r>
              <a:rPr u="sng"/>
              <a:t>的</a:t>
            </a:r>
            <a:r>
              <a:t>。</a:t>
            </a:r>
          </a:p>
        </p:txBody>
      </p:sp>
      <p:sp>
        <p:nvSpPr>
          <p:cNvPr id="14" name="4.6.1 一、分段机制的引入"/>
          <p:cNvSpPr/>
          <p:nvPr/>
        </p:nvSpPr>
        <p:spPr>
          <a:xfrm>
            <a:off x="176212" y="101093"/>
            <a:ext cx="3449662"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dirty="0">
                <a:solidFill>
                  <a:schemeClr val="bg2"/>
                </a:solidFill>
              </a:rPr>
              <a:t>4.6.2.5</a:t>
            </a:r>
            <a:r>
              <a:rPr lang="zh-CN" altLang="en-US" sz="2000" dirty="0">
                <a:solidFill>
                  <a:schemeClr val="bg2"/>
                </a:solidFill>
              </a:rPr>
              <a:t>分页和分段的主要区别</a:t>
            </a:r>
            <a:endParaRPr sz="2000" dirty="0">
              <a:solidFill>
                <a:schemeClr val="bg2"/>
              </a:solidFill>
              <a:latin typeface="SimSun" charset="-122"/>
              <a:ea typeface="SimSun" charset="-122"/>
              <a:cs typeface="SimSun" charset="-122"/>
            </a:endParaRPr>
          </a:p>
        </p:txBody>
      </p:sp>
      <p:sp>
        <p:nvSpPr>
          <p:cNvPr id="13" name="引入分段机制的优点：…"/>
          <p:cNvSpPr/>
          <p:nvPr/>
        </p:nvSpPr>
        <p:spPr>
          <a:xfrm>
            <a:off x="8079469" y="1428135"/>
            <a:ext cx="15122439" cy="157992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just">
              <a:defRPr sz="4800"/>
            </a:pPr>
            <a:r>
              <a:rPr u="sng" dirty="0"/>
              <a:t>引入分段机制的</a:t>
            </a:r>
            <a:r>
              <a:rPr b="1" u="sng" dirty="0">
                <a:latin typeface="Helvetica"/>
                <a:ea typeface="Helvetica"/>
                <a:cs typeface="Helvetica"/>
                <a:sym typeface="Helvetica"/>
              </a:rPr>
              <a:t>优点</a:t>
            </a:r>
            <a:r>
              <a:rPr u="sng" dirty="0"/>
              <a:t>：</a:t>
            </a:r>
          </a:p>
          <a:p>
            <a:pPr algn="just">
              <a:defRPr sz="4800"/>
            </a:pPr>
            <a:r>
              <a:rPr dirty="0"/>
              <a:t>方便编程、分段共享、</a:t>
            </a:r>
            <a:r>
              <a:rPr dirty="0" smtClean="0"/>
              <a:t>分段保护</a:t>
            </a:r>
            <a:r>
              <a:rPr lang="zh-CN" altLang="en-US" dirty="0" smtClean="0"/>
              <a:t>等</a:t>
            </a:r>
            <a:r>
              <a:rPr dirty="0" smtClean="0"/>
              <a:t>。</a:t>
            </a:r>
            <a:endParaRPr dirty="0"/>
          </a:p>
        </p:txBody>
      </p:sp>
    </p:spTree>
    <p:extLst>
      <p:ext uri="{BB962C8B-B14F-4D97-AF65-F5344CB8AC3E}">
        <p14:creationId xmlns:p14="http://schemas.microsoft.com/office/powerpoint/2010/main" val="890126259"/>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8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089"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090"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2091" name="1804…"/>
          <p:cNvSpPr/>
          <p:nvPr/>
        </p:nvSpPr>
        <p:spPr>
          <a:xfrm>
            <a:off x="1422096" y="5537200"/>
            <a:ext cx="21539807"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1804</a:t>
            </a:r>
          </a:p>
          <a:p>
            <a:pPr algn="just"/>
            <a:r>
              <a:t>在使用分段存储管理的系统中，程序员使用二维的逻辑地址，一个数用来表示______，另一个数用来表示______。</a:t>
            </a:r>
          </a:p>
        </p:txBody>
      </p:sp>
      <p:sp>
        <p:nvSpPr>
          <p:cNvPr id="7" name="4.6.1 一、分段机制的引入"/>
          <p:cNvSpPr/>
          <p:nvPr/>
        </p:nvSpPr>
        <p:spPr>
          <a:xfrm>
            <a:off x="176212" y="101093"/>
            <a:ext cx="3449662"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dirty="0">
                <a:solidFill>
                  <a:schemeClr val="bg2"/>
                </a:solidFill>
              </a:rPr>
              <a:t>4.6.2.5</a:t>
            </a:r>
            <a:r>
              <a:rPr lang="zh-CN" altLang="en-US" sz="2000" dirty="0">
                <a:solidFill>
                  <a:schemeClr val="bg2"/>
                </a:solidFill>
              </a:rPr>
              <a:t>分页和分段的主要区别</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9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095" name="1804…"/>
          <p:cNvSpPr/>
          <p:nvPr/>
        </p:nvSpPr>
        <p:spPr>
          <a:xfrm>
            <a:off x="1422096" y="5537200"/>
            <a:ext cx="21539807"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1804</a:t>
            </a:r>
          </a:p>
          <a:p>
            <a:pPr algn="just"/>
            <a:r>
              <a:t>在使用分段存储管理的系统中，程序员使用二维的逻辑地址，一个数用来表示______，另一个数用来表示______。</a:t>
            </a:r>
          </a:p>
        </p:txBody>
      </p:sp>
      <p:sp>
        <p:nvSpPr>
          <p:cNvPr id="2096"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097"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2098" name="段"/>
          <p:cNvSpPr/>
          <p:nvPr/>
        </p:nvSpPr>
        <p:spPr>
          <a:xfrm>
            <a:off x="2674300" y="6989429"/>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b="1">
                <a:solidFill>
                  <a:schemeClr val="accent5"/>
                </a:solidFill>
                <a:latin typeface="Helvetica"/>
                <a:ea typeface="Helvetica"/>
                <a:cs typeface="Helvetica"/>
                <a:sym typeface="Helvetica"/>
              </a:defRPr>
            </a:lvl1pPr>
          </a:lstStyle>
          <a:p>
            <a:r>
              <a:t>段</a:t>
            </a:r>
          </a:p>
        </p:txBody>
      </p:sp>
      <p:sp>
        <p:nvSpPr>
          <p:cNvPr id="2099" name="段内偏移"/>
          <p:cNvSpPr/>
          <p:nvPr/>
        </p:nvSpPr>
        <p:spPr>
          <a:xfrm>
            <a:off x="9761204" y="6989429"/>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b="1">
                <a:solidFill>
                  <a:schemeClr val="accent5"/>
                </a:solidFill>
                <a:latin typeface="Helvetica"/>
                <a:ea typeface="Helvetica"/>
                <a:cs typeface="Helvetica"/>
                <a:sym typeface="Helvetica"/>
              </a:defRPr>
            </a:lvl1pPr>
          </a:lstStyle>
          <a:p>
            <a:r>
              <a:t>段内偏移</a:t>
            </a:r>
          </a:p>
        </p:txBody>
      </p:sp>
      <p:sp>
        <p:nvSpPr>
          <p:cNvPr id="9" name="4.6.1 一、分段机制的引入"/>
          <p:cNvSpPr/>
          <p:nvPr/>
        </p:nvSpPr>
        <p:spPr>
          <a:xfrm>
            <a:off x="176212" y="101093"/>
            <a:ext cx="3449662"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dirty="0">
                <a:solidFill>
                  <a:schemeClr val="bg2"/>
                </a:solidFill>
              </a:rPr>
              <a:t>4.6.2.5</a:t>
            </a:r>
            <a:r>
              <a:rPr lang="zh-CN" altLang="en-US" sz="2000" dirty="0">
                <a:solidFill>
                  <a:schemeClr val="bg2"/>
                </a:solidFill>
              </a:rPr>
              <a:t>分页和分段的主要区别</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0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103" name="1804…"/>
          <p:cNvSpPr/>
          <p:nvPr/>
        </p:nvSpPr>
        <p:spPr>
          <a:xfrm>
            <a:off x="1422096" y="2964119"/>
            <a:ext cx="21539807" cy="175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1804</a:t>
            </a:r>
          </a:p>
          <a:p>
            <a:pPr algn="just"/>
            <a:r>
              <a:t>在内存管理中，分页管理和分段管理的主要区别是什么？</a:t>
            </a:r>
          </a:p>
        </p:txBody>
      </p:sp>
      <p:sp>
        <p:nvSpPr>
          <p:cNvPr id="210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105"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7" name="4.6.1 一、分段机制的引入"/>
          <p:cNvSpPr/>
          <p:nvPr/>
        </p:nvSpPr>
        <p:spPr>
          <a:xfrm>
            <a:off x="176212" y="101093"/>
            <a:ext cx="3449662"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dirty="0">
                <a:solidFill>
                  <a:schemeClr val="bg2"/>
                </a:solidFill>
              </a:rPr>
              <a:t>4.6.2.5</a:t>
            </a:r>
            <a:r>
              <a:rPr lang="zh-CN" altLang="en-US" sz="2000" dirty="0">
                <a:solidFill>
                  <a:schemeClr val="bg2"/>
                </a:solidFill>
              </a:rPr>
              <a:t>分页和分段的主要区别</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6" name="先进先出置换算法FIFO"/>
          <p:cNvSpPr/>
          <p:nvPr/>
        </p:nvSpPr>
        <p:spPr>
          <a:xfrm>
            <a:off x="1091561" y="404701"/>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先进先出置换算法FIFO</a:t>
            </a:r>
          </a:p>
        </p:txBody>
      </p:sp>
      <p:sp>
        <p:nvSpPr>
          <p:cNvPr id="13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38"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39" name="4.5.4.1 最佳置换算法和先进先出置换算法"/>
          <p:cNvSpPr/>
          <p:nvPr/>
        </p:nvSpPr>
        <p:spPr>
          <a:xfrm>
            <a:off x="33917" y="13562"/>
            <a:ext cx="595034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4.5.4.1 最佳置换算法和先进先出置换算法</a:t>
            </a:r>
          </a:p>
        </p:txBody>
      </p:sp>
      <p:sp>
        <p:nvSpPr>
          <p:cNvPr id="140"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41" name="7"/>
          <p:cNvSpPr/>
          <p:nvPr/>
        </p:nvSpPr>
        <p:spPr>
          <a:xfrm>
            <a:off x="1626348"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a:t>
            </a:r>
          </a:p>
        </p:txBody>
      </p:sp>
      <p:sp>
        <p:nvSpPr>
          <p:cNvPr id="142" name="0"/>
          <p:cNvSpPr/>
          <p:nvPr/>
        </p:nvSpPr>
        <p:spPr>
          <a:xfrm>
            <a:off x="302468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43" name="1"/>
          <p:cNvSpPr/>
          <p:nvPr/>
        </p:nvSpPr>
        <p:spPr>
          <a:xfrm>
            <a:off x="4423022"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44" name="2"/>
          <p:cNvSpPr/>
          <p:nvPr/>
        </p:nvSpPr>
        <p:spPr>
          <a:xfrm>
            <a:off x="60914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45" name="0"/>
          <p:cNvSpPr/>
          <p:nvPr/>
        </p:nvSpPr>
        <p:spPr>
          <a:xfrm>
            <a:off x="754909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46" name="2"/>
          <p:cNvSpPr/>
          <p:nvPr/>
        </p:nvSpPr>
        <p:spPr>
          <a:xfrm>
            <a:off x="134803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47" name="3"/>
          <p:cNvSpPr/>
          <p:nvPr/>
        </p:nvSpPr>
        <p:spPr>
          <a:xfrm>
            <a:off x="14834189" y="4125578"/>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48" name="0"/>
          <p:cNvSpPr/>
          <p:nvPr/>
        </p:nvSpPr>
        <p:spPr>
          <a:xfrm>
            <a:off x="1640463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49" name="3"/>
          <p:cNvSpPr/>
          <p:nvPr/>
        </p:nvSpPr>
        <p:spPr>
          <a:xfrm>
            <a:off x="17884075"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50" name="3"/>
          <p:cNvSpPr/>
          <p:nvPr/>
        </p:nvSpPr>
        <p:spPr>
          <a:xfrm>
            <a:off x="8920934"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3</a:t>
            </a:r>
          </a:p>
        </p:txBody>
      </p:sp>
      <p:sp>
        <p:nvSpPr>
          <p:cNvPr id="151" name="0"/>
          <p:cNvSpPr/>
          <p:nvPr/>
        </p:nvSpPr>
        <p:spPr>
          <a:xfrm>
            <a:off x="10462843"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0</a:t>
            </a:r>
          </a:p>
        </p:txBody>
      </p:sp>
      <p:sp>
        <p:nvSpPr>
          <p:cNvPr id="152" name="4"/>
          <p:cNvSpPr/>
          <p:nvPr/>
        </p:nvSpPr>
        <p:spPr>
          <a:xfrm>
            <a:off x="12022721"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4</a:t>
            </a:r>
          </a:p>
        </p:txBody>
      </p:sp>
      <p:sp>
        <p:nvSpPr>
          <p:cNvPr id="153" name="2"/>
          <p:cNvSpPr/>
          <p:nvPr/>
        </p:nvSpPr>
        <p:spPr>
          <a:xfrm>
            <a:off x="19348848"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sp>
        <p:nvSpPr>
          <p:cNvPr id="154" name="1"/>
          <p:cNvSpPr/>
          <p:nvPr/>
        </p:nvSpPr>
        <p:spPr>
          <a:xfrm>
            <a:off x="20813217"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1</a:t>
            </a:r>
          </a:p>
        </p:txBody>
      </p:sp>
      <p:sp>
        <p:nvSpPr>
          <p:cNvPr id="155" name="2"/>
          <p:cNvSpPr/>
          <p:nvPr/>
        </p:nvSpPr>
        <p:spPr>
          <a:xfrm>
            <a:off x="22293060" y="4125578"/>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2</a:t>
            </a:r>
          </a:p>
        </p:txBody>
      </p:sp>
      <p:graphicFrame>
        <p:nvGraphicFramePr>
          <p:cNvPr id="156" name="表格"/>
          <p:cNvGraphicFramePr/>
          <p:nvPr/>
        </p:nvGraphicFramePr>
        <p:xfrm>
          <a:off x="1120181"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7" name="表格"/>
          <p:cNvGraphicFramePr/>
          <p:nvPr/>
        </p:nvGraphicFramePr>
        <p:xfrm>
          <a:off x="2594190"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8" name="表格"/>
          <p:cNvGraphicFramePr/>
          <p:nvPr/>
        </p:nvGraphicFramePr>
        <p:xfrm>
          <a:off x="4062138"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59" name="表格"/>
          <p:cNvGraphicFramePr/>
          <p:nvPr/>
        </p:nvGraphicFramePr>
        <p:xfrm>
          <a:off x="5548066"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0" name="表格"/>
          <p:cNvGraphicFramePr/>
          <p:nvPr/>
        </p:nvGraphicFramePr>
        <p:xfrm>
          <a:off x="8514283"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1" name="表格"/>
          <p:cNvGraphicFramePr/>
          <p:nvPr/>
        </p:nvGraphicFramePr>
        <p:xfrm>
          <a:off x="10000212"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2" name="表格"/>
          <p:cNvGraphicFramePr/>
          <p:nvPr/>
        </p:nvGraphicFramePr>
        <p:xfrm>
          <a:off x="114741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3" name="表格"/>
          <p:cNvGraphicFramePr/>
          <p:nvPr/>
        </p:nvGraphicFramePr>
        <p:xfrm>
          <a:off x="12936732"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4" name="表格"/>
          <p:cNvGraphicFramePr/>
          <p:nvPr/>
        </p:nvGraphicFramePr>
        <p:xfrm>
          <a:off x="14414966"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5" name="表格"/>
          <p:cNvGraphicFramePr/>
          <p:nvPr/>
        </p:nvGraphicFramePr>
        <p:xfrm>
          <a:off x="15898469"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6" name="表格"/>
          <p:cNvGraphicFramePr/>
          <p:nvPr/>
        </p:nvGraphicFramePr>
        <p:xfrm>
          <a:off x="20307050" y="5398220"/>
          <a:ext cx="1479790" cy="4540251"/>
        </p:xfrm>
        <a:graphic>
          <a:graphicData uri="http://schemas.openxmlformats.org/drawingml/2006/table">
            <a:tbl>
              <a:tblPr>
                <a:tableStyleId>{2708684C-4D16-4618-839F-0558EEFCDFE6}</a:tableStyleId>
              </a:tblPr>
              <a:tblGrid>
                <a:gridCol w="147979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7" name="表格"/>
          <p:cNvGraphicFramePr/>
          <p:nvPr/>
        </p:nvGraphicFramePr>
        <p:xfrm>
          <a:off x="21796368" y="5398220"/>
          <a:ext cx="1467450" cy="4540251"/>
        </p:xfrm>
        <a:graphic>
          <a:graphicData uri="http://schemas.openxmlformats.org/drawingml/2006/table">
            <a:tbl>
              <a:tblPr>
                <a:tableStyleId>{2708684C-4D16-4618-839F-0558EEFCDFE6}</a:tableStyleId>
              </a:tblPr>
              <a:tblGrid>
                <a:gridCol w="1467450"/>
              </a:tblGrid>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13417">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8" name="表格"/>
          <p:cNvGraphicFramePr/>
          <p:nvPr/>
        </p:nvGraphicFramePr>
        <p:xfrm>
          <a:off x="7028354" y="5385880"/>
          <a:ext cx="1479790" cy="4564932"/>
        </p:xfrm>
        <a:graphic>
          <a:graphicData uri="http://schemas.openxmlformats.org/drawingml/2006/table">
            <a:tbl>
              <a:tblPr>
                <a:tableStyleId>{2708684C-4D16-4618-839F-0558EEFCDFE6}</a:tableStyleId>
              </a:tblPr>
              <a:tblGrid>
                <a:gridCol w="147979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69" name="表格"/>
          <p:cNvGraphicFramePr/>
          <p:nvPr/>
        </p:nvGraphicFramePr>
        <p:xfrm>
          <a:off x="17384078"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graphicFrame>
        <p:nvGraphicFramePr>
          <p:cNvPr id="170" name="表格"/>
          <p:cNvGraphicFramePr/>
          <p:nvPr/>
        </p:nvGraphicFramePr>
        <p:xfrm>
          <a:off x="18848852" y="5385880"/>
          <a:ext cx="1467450" cy="4564932"/>
        </p:xfrm>
        <a:graphic>
          <a:graphicData uri="http://schemas.openxmlformats.org/drawingml/2006/table">
            <a:tbl>
              <a:tblPr>
                <a:tableStyleId>{2708684C-4D16-4618-839F-0558EEFCDFE6}</a:tableStyleId>
              </a:tblPr>
              <a:tblGrid>
                <a:gridCol w="1467450"/>
              </a:tblGrid>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52164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71" name="队首是最先进来的，要被替换"/>
          <p:cNvSpPr/>
          <p:nvPr/>
        </p:nvSpPr>
        <p:spPr>
          <a:xfrm>
            <a:off x="15397926" y="494591"/>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队首</a:t>
            </a:r>
            <a:r>
              <a:t>是最先进来的，要</a:t>
            </a:r>
            <a:r>
              <a:rPr b="1">
                <a:solidFill>
                  <a:schemeClr val="accent5"/>
                </a:solidFill>
                <a:latin typeface="Helvetica"/>
                <a:ea typeface="Helvetica"/>
                <a:cs typeface="Helvetica"/>
                <a:sym typeface="Helvetica"/>
              </a:rPr>
              <a:t>被替换</a:t>
            </a:r>
          </a:p>
        </p:txBody>
      </p:sp>
      <p:sp>
        <p:nvSpPr>
          <p:cNvPr id="172" name="新调入的页加入队尾"/>
          <p:cNvSpPr/>
          <p:nvPr/>
        </p:nvSpPr>
        <p:spPr>
          <a:xfrm>
            <a:off x="15397926" y="1375986"/>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solidFill>
                  <a:schemeClr val="accent5"/>
                </a:solidFill>
                <a:latin typeface="Helvetica"/>
                <a:ea typeface="Helvetica"/>
                <a:cs typeface="Helvetica"/>
                <a:sym typeface="Helvetica"/>
              </a:rPr>
              <a:t>新调入</a:t>
            </a:r>
            <a:r>
              <a:t>的页加入队尾</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0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109" name="1804…"/>
          <p:cNvSpPr/>
          <p:nvPr/>
        </p:nvSpPr>
        <p:spPr>
          <a:xfrm>
            <a:off x="1422096" y="2964119"/>
            <a:ext cx="21539807" cy="175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1804</a:t>
            </a:r>
          </a:p>
          <a:p>
            <a:pPr algn="just"/>
            <a:r>
              <a:t>在内存管理中，分页管理和分段管理的主要区别是什么？</a:t>
            </a:r>
          </a:p>
        </p:txBody>
      </p:sp>
      <p:sp>
        <p:nvSpPr>
          <p:cNvPr id="211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111"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2112" name="（1） 页是按物理单位划分的，段是按逻辑单位划分的。…"/>
          <p:cNvSpPr/>
          <p:nvPr/>
        </p:nvSpPr>
        <p:spPr>
          <a:xfrm>
            <a:off x="1422096" y="5368455"/>
            <a:ext cx="21539807" cy="276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（1） 页是按物理单位划分的，段是按逻辑单位划分的。 </a:t>
            </a:r>
          </a:p>
          <a:p>
            <a:pPr algn="just"/>
            <a:r>
              <a:t>（2） 页的大小是固定的，而段的大小不固定。 </a:t>
            </a:r>
          </a:p>
          <a:p>
            <a:pPr algn="just"/>
            <a:r>
              <a:t>（3） 分页的地址空间是一维的，分段的地址空间是二维的。 </a:t>
            </a:r>
          </a:p>
        </p:txBody>
      </p:sp>
      <p:sp>
        <p:nvSpPr>
          <p:cNvPr id="8" name="4.6.1 一、分段机制的引入"/>
          <p:cNvSpPr/>
          <p:nvPr/>
        </p:nvSpPr>
        <p:spPr>
          <a:xfrm>
            <a:off x="176212" y="101093"/>
            <a:ext cx="3449662"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dirty="0">
                <a:solidFill>
                  <a:schemeClr val="bg2"/>
                </a:solidFill>
              </a:rPr>
              <a:t>4.6.2.5</a:t>
            </a:r>
            <a:r>
              <a:rPr lang="zh-CN" altLang="en-US" sz="2000" dirty="0">
                <a:solidFill>
                  <a:schemeClr val="bg2"/>
                </a:solidFill>
              </a:rPr>
              <a:t>分页和分段的主要区别</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15" name="连续分配存储管理方式"/>
          <p:cNvSpPr/>
          <p:nvPr/>
        </p:nvSpPr>
        <p:spPr>
          <a:xfrm>
            <a:off x="2752401" y="3672290"/>
            <a:ext cx="8242301"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Lantinghei SC Demibold"/>
                <a:ea typeface="Lantinghei SC Demibold"/>
                <a:cs typeface="Lantinghei SC Demibold"/>
                <a:sym typeface="Lantinghei SC Demibold"/>
              </a:defRPr>
            </a:lvl1pPr>
          </a:lstStyle>
          <a:p>
            <a:r>
              <a:t>连续分配存储管理方式</a:t>
            </a:r>
          </a:p>
        </p:txBody>
      </p:sp>
      <p:sp>
        <p:nvSpPr>
          <p:cNvPr id="2116" name="👉单一连续分配"/>
          <p:cNvSpPr/>
          <p:nvPr/>
        </p:nvSpPr>
        <p:spPr>
          <a:xfrm>
            <a:off x="2887759" y="6681508"/>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单一连续分配</a:t>
            </a:r>
          </a:p>
        </p:txBody>
      </p:sp>
      <p:sp>
        <p:nvSpPr>
          <p:cNvPr id="2117" name="👉固定分区分配"/>
          <p:cNvSpPr/>
          <p:nvPr/>
        </p:nvSpPr>
        <p:spPr>
          <a:xfrm>
            <a:off x="2887759" y="7744554"/>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固定分区分配</a:t>
            </a:r>
          </a:p>
        </p:txBody>
      </p:sp>
      <p:sp>
        <p:nvSpPr>
          <p:cNvPr id="2118" name="👉动态分区分配"/>
          <p:cNvSpPr/>
          <p:nvPr/>
        </p:nvSpPr>
        <p:spPr>
          <a:xfrm>
            <a:off x="2887759" y="8807600"/>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动态分区分配</a:t>
            </a:r>
          </a:p>
        </p:txBody>
      </p:sp>
      <p:sp>
        <p:nvSpPr>
          <p:cNvPr id="2119" name="离散分配存储管理方式"/>
          <p:cNvSpPr/>
          <p:nvPr/>
        </p:nvSpPr>
        <p:spPr>
          <a:xfrm>
            <a:off x="13389299" y="3672290"/>
            <a:ext cx="8242301"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Lantinghei SC Demibold"/>
                <a:ea typeface="Lantinghei SC Demibold"/>
                <a:cs typeface="Lantinghei SC Demibold"/>
                <a:sym typeface="Lantinghei SC Demibold"/>
              </a:defRPr>
            </a:lvl1pPr>
          </a:lstStyle>
          <a:p>
            <a:r>
              <a:t>离散分配存储管理方式</a:t>
            </a:r>
          </a:p>
        </p:txBody>
      </p:sp>
      <p:sp>
        <p:nvSpPr>
          <p:cNvPr id="2120" name="👉分页存储管理"/>
          <p:cNvSpPr/>
          <p:nvPr/>
        </p:nvSpPr>
        <p:spPr>
          <a:xfrm>
            <a:off x="13929252" y="6681508"/>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分页存储管理</a:t>
            </a:r>
          </a:p>
        </p:txBody>
      </p:sp>
      <p:sp>
        <p:nvSpPr>
          <p:cNvPr id="212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123" name="👉分段存储管理"/>
          <p:cNvSpPr/>
          <p:nvPr/>
        </p:nvSpPr>
        <p:spPr>
          <a:xfrm>
            <a:off x="13929252" y="7744554"/>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分段存储管理</a:t>
            </a:r>
          </a:p>
        </p:txBody>
      </p:sp>
      <p:sp>
        <p:nvSpPr>
          <p:cNvPr id="2124" name="👉段页式存储管理"/>
          <p:cNvSpPr/>
          <p:nvPr/>
        </p:nvSpPr>
        <p:spPr>
          <a:xfrm>
            <a:off x="13929252" y="8847861"/>
            <a:ext cx="6710169"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dirty="0">
                <a:solidFill>
                  <a:srgbClr val="FF0000"/>
                </a:solidFill>
                <a:latin typeface="Apple Color Emoji"/>
                <a:ea typeface="Apple Color Emoji"/>
                <a:cs typeface="Apple Color Emoji"/>
                <a:sym typeface="Apple Color Emoji"/>
              </a:rPr>
              <a:t>👉</a:t>
            </a:r>
            <a:r>
              <a:rPr dirty="0">
                <a:solidFill>
                  <a:srgbClr val="FF0000"/>
                </a:solidFill>
              </a:rPr>
              <a:t>段页式存储管理</a:t>
            </a: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2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128"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2129" name="段页式存储管理"/>
          <p:cNvSpPr/>
          <p:nvPr/>
        </p:nvSpPr>
        <p:spPr>
          <a:xfrm>
            <a:off x="441930" y="612527"/>
            <a:ext cx="6303068" cy="1040051"/>
          </a:xfrm>
          <a:prstGeom prst="roundRect">
            <a:avLst>
              <a:gd name="adj" fmla="val 1831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段页式存储管理</a:t>
            </a:r>
          </a:p>
        </p:txBody>
      </p:sp>
      <p:pic>
        <p:nvPicPr>
          <p:cNvPr id="2130" name="屏幕快照 2019-03-06 下午4.02.46.png" descr="屏幕快照 2019-03-06 下午4.02.46.png"/>
          <p:cNvPicPr>
            <a:picLocks noChangeAspect="1"/>
          </p:cNvPicPr>
          <p:nvPr/>
        </p:nvPicPr>
        <p:blipFill>
          <a:blip r:embed="rId4">
            <a:extLst/>
          </a:blip>
          <a:stretch>
            <a:fillRect/>
          </a:stretch>
        </p:blipFill>
        <p:spPr>
          <a:xfrm>
            <a:off x="21948804" y="137146"/>
            <a:ext cx="2258983" cy="610537"/>
          </a:xfrm>
          <a:prstGeom prst="rect">
            <a:avLst/>
          </a:prstGeom>
          <a:ln w="12700">
            <a:miter lim="400000"/>
          </a:ln>
        </p:spPr>
      </p:pic>
      <p:sp>
        <p:nvSpPr>
          <p:cNvPr id="2131" name="段页式存储管理的基本原理"/>
          <p:cNvSpPr/>
          <p:nvPr/>
        </p:nvSpPr>
        <p:spPr>
          <a:xfrm>
            <a:off x="944895" y="2157046"/>
            <a:ext cx="7429501" cy="9525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段页式存储管理的基本原理</a:t>
            </a:r>
          </a:p>
        </p:txBody>
      </p:sp>
      <p:sp>
        <p:nvSpPr>
          <p:cNvPr id="2132" name="将用户进程的逻辑空间先划分成若干个段，每个段再划分成若干个页。…"/>
          <p:cNvSpPr/>
          <p:nvPr/>
        </p:nvSpPr>
        <p:spPr>
          <a:xfrm>
            <a:off x="932189" y="5058802"/>
            <a:ext cx="21761386" cy="53834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将用户进程的逻辑空间</a:t>
            </a:r>
            <a:r>
              <a:rPr u="sng">
                <a:solidFill>
                  <a:schemeClr val="accent5"/>
                </a:solidFill>
              </a:rPr>
              <a:t>先划分成若干个段</a:t>
            </a:r>
            <a:r>
              <a:t>，</a:t>
            </a:r>
            <a:r>
              <a:rPr u="sng">
                <a:solidFill>
                  <a:schemeClr val="accent5"/>
                </a:solidFill>
              </a:rPr>
              <a:t>每个段再划分成若干个页</a:t>
            </a:r>
            <a:r>
              <a:t>。</a:t>
            </a:r>
          </a:p>
          <a:p>
            <a:pPr algn="just">
              <a:defRPr sz="4500"/>
            </a:pPr>
            <a:endParaRPr/>
          </a:p>
          <a:p>
            <a:pPr algn="just">
              <a:defRPr sz="4500">
                <a:solidFill>
                  <a:srgbClr val="FFFFFF"/>
                </a:solidFill>
              </a:defRPr>
            </a:pPr>
            <a:r>
              <a:t>进程以页为单位在物理内存中离散存放，每个段中被离散存放的页具有逻辑相关性。</a:t>
            </a:r>
          </a:p>
          <a:p>
            <a:pPr algn="just">
              <a:defRPr sz="4500">
                <a:solidFill>
                  <a:srgbClr val="FFFFFF"/>
                </a:solidFill>
              </a:defRPr>
            </a:pPr>
            <a:endParaRPr/>
          </a:p>
          <a:p>
            <a:pPr algn="just">
              <a:defRPr sz="4500">
                <a:solidFill>
                  <a:srgbClr val="FFFFFF"/>
                </a:solidFill>
              </a:defRPr>
            </a:pPr>
            <a:r>
              <a:t>为了实现地址映射，操作系统为</a:t>
            </a:r>
            <a:r>
              <a:rPr u="sng"/>
              <a:t>每个进程建立一个段表</a:t>
            </a:r>
            <a:r>
              <a:t>，再为</a:t>
            </a:r>
            <a:r>
              <a:rPr u="sng"/>
              <a:t>每个段建立一个页表</a:t>
            </a:r>
            <a:r>
              <a:t>。</a:t>
            </a:r>
          </a:p>
          <a:p>
            <a:pPr algn="just">
              <a:defRPr sz="4500">
                <a:solidFill>
                  <a:srgbClr val="FFFFFF"/>
                </a:solidFill>
              </a:defRPr>
            </a:pPr>
            <a:endParaRPr/>
          </a:p>
          <a:p>
            <a:pPr algn="just">
              <a:defRPr sz="4500">
                <a:solidFill>
                  <a:srgbClr val="FFFFFF"/>
                </a:solidFill>
              </a:defRPr>
            </a:pPr>
            <a:r>
              <a:t>进程段表的每一个段表项存放某个段的页表起始地址和页表长度。</a:t>
            </a:r>
          </a:p>
        </p:txBody>
      </p:sp>
      <p:sp>
        <p:nvSpPr>
          <p:cNvPr id="2133" name="4.6.3.1 段页式存储管理的基本原理"/>
          <p:cNvSpPr/>
          <p:nvPr/>
        </p:nvSpPr>
        <p:spPr>
          <a:xfrm>
            <a:off x="33917" y="161029"/>
            <a:ext cx="407803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dirty="0">
                <a:solidFill>
                  <a:schemeClr val="bg2"/>
                </a:solidFill>
                <a:latin typeface="SimSun" charset="-122"/>
                <a:ea typeface="SimSun" charset="-122"/>
                <a:cs typeface="SimSun" charset="-122"/>
              </a:rPr>
              <a:t>4.6.3.1</a:t>
            </a:r>
            <a:r>
              <a:rPr lang="zh-CN" altLang="en-US" sz="2000" dirty="0">
                <a:solidFill>
                  <a:schemeClr val="bg2"/>
                </a:solidFill>
                <a:latin typeface="SimSun" charset="-122"/>
                <a:ea typeface="SimSun" charset="-122"/>
                <a:cs typeface="SimSun" charset="-122"/>
              </a:rPr>
              <a:t>段页式存储管理的基本原理</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3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139"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2140" name="段页式存储管理"/>
          <p:cNvSpPr/>
          <p:nvPr/>
        </p:nvSpPr>
        <p:spPr>
          <a:xfrm>
            <a:off x="441930" y="612527"/>
            <a:ext cx="6303068" cy="1040051"/>
          </a:xfrm>
          <a:prstGeom prst="roundRect">
            <a:avLst>
              <a:gd name="adj" fmla="val 1831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段页式存储管理</a:t>
            </a:r>
          </a:p>
        </p:txBody>
      </p:sp>
      <p:pic>
        <p:nvPicPr>
          <p:cNvPr id="2141" name="屏幕快照 2019-03-06 下午4.02.46.png" descr="屏幕快照 2019-03-06 下午4.02.46.png"/>
          <p:cNvPicPr>
            <a:picLocks noChangeAspect="1"/>
          </p:cNvPicPr>
          <p:nvPr/>
        </p:nvPicPr>
        <p:blipFill>
          <a:blip r:embed="rId4">
            <a:extLst/>
          </a:blip>
          <a:stretch>
            <a:fillRect/>
          </a:stretch>
        </p:blipFill>
        <p:spPr>
          <a:xfrm>
            <a:off x="21948804" y="137146"/>
            <a:ext cx="2258983" cy="610537"/>
          </a:xfrm>
          <a:prstGeom prst="rect">
            <a:avLst/>
          </a:prstGeom>
          <a:ln w="12700">
            <a:miter lim="400000"/>
          </a:ln>
        </p:spPr>
      </p:pic>
      <p:sp>
        <p:nvSpPr>
          <p:cNvPr id="2142" name="段页式存储管理的基本原理"/>
          <p:cNvSpPr/>
          <p:nvPr/>
        </p:nvSpPr>
        <p:spPr>
          <a:xfrm>
            <a:off x="944895" y="2157046"/>
            <a:ext cx="7429501" cy="9525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段页式存储管理的基本原理</a:t>
            </a:r>
          </a:p>
        </p:txBody>
      </p:sp>
      <p:sp>
        <p:nvSpPr>
          <p:cNvPr id="2143" name="将用户进程的逻辑空间先划分成若干个段，每个段再划分成若干个页。…"/>
          <p:cNvSpPr/>
          <p:nvPr/>
        </p:nvSpPr>
        <p:spPr>
          <a:xfrm>
            <a:off x="932189" y="5058802"/>
            <a:ext cx="21761386" cy="53834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将用户进程的逻辑空间</a:t>
            </a:r>
            <a:r>
              <a:rPr u="sng">
                <a:solidFill>
                  <a:schemeClr val="accent5"/>
                </a:solidFill>
              </a:rPr>
              <a:t>先划分成若干个段</a:t>
            </a:r>
            <a:r>
              <a:t>，</a:t>
            </a:r>
            <a:r>
              <a:rPr u="sng">
                <a:solidFill>
                  <a:schemeClr val="accent5"/>
                </a:solidFill>
              </a:rPr>
              <a:t>每个段再划分成若干个页</a:t>
            </a:r>
            <a:r>
              <a:t>。</a:t>
            </a:r>
          </a:p>
          <a:p>
            <a:pPr algn="just">
              <a:defRPr sz="4500"/>
            </a:pPr>
            <a:endParaRPr/>
          </a:p>
          <a:p>
            <a:pPr algn="just">
              <a:defRPr sz="4500"/>
            </a:pPr>
            <a:r>
              <a:t>进程以页为单位在物理内存中离散存放，每个段中被离散存放的页具有逻辑相关性。</a:t>
            </a:r>
          </a:p>
          <a:p>
            <a:pPr algn="just">
              <a:defRPr sz="4500"/>
            </a:pPr>
            <a:endParaRPr/>
          </a:p>
          <a:p>
            <a:pPr algn="just">
              <a:defRPr sz="4500">
                <a:solidFill>
                  <a:srgbClr val="FFFFFF"/>
                </a:solidFill>
              </a:defRPr>
            </a:pPr>
            <a:r>
              <a:t>为了实现地址映射，操作系统为</a:t>
            </a:r>
            <a:r>
              <a:rPr u="sng"/>
              <a:t>每个进程建立一个段表</a:t>
            </a:r>
            <a:r>
              <a:t>，再为</a:t>
            </a:r>
            <a:r>
              <a:rPr u="sng"/>
              <a:t>每个段建立一个页表</a:t>
            </a:r>
            <a:r>
              <a:t>。</a:t>
            </a:r>
          </a:p>
          <a:p>
            <a:pPr algn="just">
              <a:defRPr sz="4500">
                <a:solidFill>
                  <a:srgbClr val="FFFFFF"/>
                </a:solidFill>
              </a:defRPr>
            </a:pPr>
            <a:endParaRPr/>
          </a:p>
          <a:p>
            <a:pPr algn="just">
              <a:defRPr sz="4500">
                <a:solidFill>
                  <a:srgbClr val="FFFFFF"/>
                </a:solidFill>
              </a:defRPr>
            </a:pPr>
            <a:r>
              <a:t>进程段表的每一个段表项存放某个段的页表起始地址和页表长度。</a:t>
            </a:r>
          </a:p>
        </p:txBody>
      </p:sp>
      <p:sp>
        <p:nvSpPr>
          <p:cNvPr id="10" name="4.6.3.1 段页式存储管理的基本原理"/>
          <p:cNvSpPr/>
          <p:nvPr/>
        </p:nvSpPr>
        <p:spPr>
          <a:xfrm>
            <a:off x="33917" y="161029"/>
            <a:ext cx="407803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dirty="0">
                <a:solidFill>
                  <a:schemeClr val="bg2"/>
                </a:solidFill>
                <a:latin typeface="SimSun" charset="-122"/>
                <a:ea typeface="SimSun" charset="-122"/>
                <a:cs typeface="SimSun" charset="-122"/>
              </a:rPr>
              <a:t>4.6.3.1</a:t>
            </a:r>
            <a:r>
              <a:rPr lang="zh-CN" altLang="en-US" sz="2000" dirty="0">
                <a:solidFill>
                  <a:schemeClr val="bg2"/>
                </a:solidFill>
                <a:latin typeface="SimSun" charset="-122"/>
                <a:ea typeface="SimSun" charset="-122"/>
                <a:cs typeface="SimSun" charset="-122"/>
              </a:rPr>
              <a:t>段页式存储管理的基本原理</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4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150"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2151" name="段页式存储管理"/>
          <p:cNvSpPr/>
          <p:nvPr/>
        </p:nvSpPr>
        <p:spPr>
          <a:xfrm>
            <a:off x="441930" y="612527"/>
            <a:ext cx="6303068" cy="1040051"/>
          </a:xfrm>
          <a:prstGeom prst="roundRect">
            <a:avLst>
              <a:gd name="adj" fmla="val 1831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段页式存储管理</a:t>
            </a:r>
          </a:p>
        </p:txBody>
      </p:sp>
      <p:pic>
        <p:nvPicPr>
          <p:cNvPr id="2152" name="屏幕快照 2019-03-06 下午4.02.46.png" descr="屏幕快照 2019-03-06 下午4.02.46.png"/>
          <p:cNvPicPr>
            <a:picLocks noChangeAspect="1"/>
          </p:cNvPicPr>
          <p:nvPr/>
        </p:nvPicPr>
        <p:blipFill>
          <a:blip r:embed="rId4">
            <a:extLst/>
          </a:blip>
          <a:stretch>
            <a:fillRect/>
          </a:stretch>
        </p:blipFill>
        <p:spPr>
          <a:xfrm>
            <a:off x="21948804" y="137146"/>
            <a:ext cx="2258983" cy="610537"/>
          </a:xfrm>
          <a:prstGeom prst="rect">
            <a:avLst/>
          </a:prstGeom>
          <a:ln w="12700">
            <a:miter lim="400000"/>
          </a:ln>
        </p:spPr>
      </p:pic>
      <p:sp>
        <p:nvSpPr>
          <p:cNvPr id="2153" name="段页式存储管理的基本原理"/>
          <p:cNvSpPr/>
          <p:nvPr/>
        </p:nvSpPr>
        <p:spPr>
          <a:xfrm>
            <a:off x="944895" y="2157046"/>
            <a:ext cx="7429501" cy="9525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段页式存储管理的基本原理</a:t>
            </a:r>
          </a:p>
        </p:txBody>
      </p:sp>
      <p:sp>
        <p:nvSpPr>
          <p:cNvPr id="2154" name="将用户进程的逻辑空间先划分成若干个段，每个段再划分成若干个页。…"/>
          <p:cNvSpPr/>
          <p:nvPr/>
        </p:nvSpPr>
        <p:spPr>
          <a:xfrm>
            <a:off x="932189" y="5058802"/>
            <a:ext cx="21761386" cy="53834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将用户进程的逻辑空间</a:t>
            </a:r>
            <a:r>
              <a:rPr u="sng">
                <a:solidFill>
                  <a:schemeClr val="accent5"/>
                </a:solidFill>
              </a:rPr>
              <a:t>先划分成若干个段</a:t>
            </a:r>
            <a:r>
              <a:t>，</a:t>
            </a:r>
            <a:r>
              <a:rPr u="sng">
                <a:solidFill>
                  <a:schemeClr val="accent5"/>
                </a:solidFill>
              </a:rPr>
              <a:t>每个段再划分成若干个页</a:t>
            </a:r>
            <a:r>
              <a:t>。</a:t>
            </a:r>
          </a:p>
          <a:p>
            <a:pPr algn="just">
              <a:defRPr sz="4500"/>
            </a:pPr>
            <a:endParaRPr/>
          </a:p>
          <a:p>
            <a:pPr algn="just">
              <a:defRPr sz="4500"/>
            </a:pPr>
            <a:r>
              <a:t>进程以页为单位在物理内存中离散存放，每个段中被离散存放的页具有逻辑相关性。</a:t>
            </a:r>
          </a:p>
          <a:p>
            <a:pPr algn="just">
              <a:defRPr sz="4500"/>
            </a:pPr>
            <a:endParaRPr/>
          </a:p>
          <a:p>
            <a:pPr algn="just">
              <a:defRPr sz="4500"/>
            </a:pPr>
            <a:r>
              <a:t>为了实现地址映射，操作系统为</a:t>
            </a:r>
            <a:r>
              <a:rPr u="sng">
                <a:solidFill>
                  <a:schemeClr val="accent5"/>
                </a:solidFill>
              </a:rPr>
              <a:t>每个进程建立一个段表</a:t>
            </a:r>
            <a:r>
              <a:t>，再为</a:t>
            </a:r>
            <a:r>
              <a:rPr u="sng">
                <a:solidFill>
                  <a:schemeClr val="accent5"/>
                </a:solidFill>
              </a:rPr>
              <a:t>每个段建立一个页表</a:t>
            </a:r>
            <a:r>
              <a:t>。</a:t>
            </a:r>
          </a:p>
          <a:p>
            <a:pPr algn="just">
              <a:defRPr sz="4500"/>
            </a:pPr>
            <a:endParaRPr/>
          </a:p>
          <a:p>
            <a:pPr algn="just">
              <a:defRPr sz="4500">
                <a:solidFill>
                  <a:srgbClr val="FFFFFF"/>
                </a:solidFill>
              </a:defRPr>
            </a:pPr>
            <a:r>
              <a:t>进程段表的每一个段表项存放某个段的页表起始地址和页表长度。</a:t>
            </a:r>
          </a:p>
        </p:txBody>
      </p:sp>
      <p:sp>
        <p:nvSpPr>
          <p:cNvPr id="10" name="4.6.3.1 段页式存储管理的基本原理"/>
          <p:cNvSpPr/>
          <p:nvPr/>
        </p:nvSpPr>
        <p:spPr>
          <a:xfrm>
            <a:off x="33917" y="161029"/>
            <a:ext cx="407803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dirty="0">
                <a:solidFill>
                  <a:schemeClr val="bg2"/>
                </a:solidFill>
                <a:latin typeface="SimSun" charset="-122"/>
                <a:ea typeface="SimSun" charset="-122"/>
                <a:cs typeface="SimSun" charset="-122"/>
              </a:rPr>
              <a:t>4.6.3.1</a:t>
            </a:r>
            <a:r>
              <a:rPr lang="zh-CN" altLang="en-US" sz="2000" dirty="0">
                <a:solidFill>
                  <a:schemeClr val="bg2"/>
                </a:solidFill>
                <a:latin typeface="SimSun" charset="-122"/>
                <a:ea typeface="SimSun" charset="-122"/>
                <a:cs typeface="SimSun" charset="-122"/>
              </a:rPr>
              <a:t>段页式存储管理的基本原理</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60"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161"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2162" name="段页式存储管理"/>
          <p:cNvSpPr/>
          <p:nvPr/>
        </p:nvSpPr>
        <p:spPr>
          <a:xfrm>
            <a:off x="441930" y="612527"/>
            <a:ext cx="6303068" cy="1040051"/>
          </a:xfrm>
          <a:prstGeom prst="roundRect">
            <a:avLst>
              <a:gd name="adj" fmla="val 1831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段页式存储管理</a:t>
            </a:r>
          </a:p>
        </p:txBody>
      </p:sp>
      <p:pic>
        <p:nvPicPr>
          <p:cNvPr id="2163" name="屏幕快照 2019-03-06 下午4.02.46.png" descr="屏幕快照 2019-03-06 下午4.02.46.png"/>
          <p:cNvPicPr>
            <a:picLocks noChangeAspect="1"/>
          </p:cNvPicPr>
          <p:nvPr/>
        </p:nvPicPr>
        <p:blipFill>
          <a:blip r:embed="rId4">
            <a:extLst/>
          </a:blip>
          <a:stretch>
            <a:fillRect/>
          </a:stretch>
        </p:blipFill>
        <p:spPr>
          <a:xfrm>
            <a:off x="21948804" y="137146"/>
            <a:ext cx="2258983" cy="610537"/>
          </a:xfrm>
          <a:prstGeom prst="rect">
            <a:avLst/>
          </a:prstGeom>
          <a:ln w="12700">
            <a:miter lim="400000"/>
          </a:ln>
        </p:spPr>
      </p:pic>
      <p:sp>
        <p:nvSpPr>
          <p:cNvPr id="2164" name="段页式存储管理的基本原理"/>
          <p:cNvSpPr/>
          <p:nvPr/>
        </p:nvSpPr>
        <p:spPr>
          <a:xfrm>
            <a:off x="944895" y="2157046"/>
            <a:ext cx="7429501" cy="9525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段页式存储管理的基本原理</a:t>
            </a:r>
          </a:p>
        </p:txBody>
      </p:sp>
      <p:sp>
        <p:nvSpPr>
          <p:cNvPr id="2165" name="将用户进程的逻辑空间先划分成若干个段，每个段再划分成若干个页。…"/>
          <p:cNvSpPr/>
          <p:nvPr/>
        </p:nvSpPr>
        <p:spPr>
          <a:xfrm>
            <a:off x="932189" y="5275467"/>
            <a:ext cx="21761386" cy="49500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rPr dirty="0"/>
              <a:t>将用户进程的逻辑空间</a:t>
            </a:r>
            <a:r>
              <a:rPr u="sng" dirty="0">
                <a:solidFill>
                  <a:schemeClr val="accent5"/>
                </a:solidFill>
              </a:rPr>
              <a:t>先划分成若干个段</a:t>
            </a:r>
            <a:r>
              <a:rPr dirty="0"/>
              <a:t>，</a:t>
            </a:r>
            <a:r>
              <a:rPr u="sng" dirty="0">
                <a:solidFill>
                  <a:schemeClr val="accent5"/>
                </a:solidFill>
              </a:rPr>
              <a:t>每个段再划分成若干个页</a:t>
            </a:r>
            <a:r>
              <a:rPr dirty="0"/>
              <a:t>。</a:t>
            </a:r>
          </a:p>
          <a:p>
            <a:pPr algn="just">
              <a:defRPr sz="4500"/>
            </a:pPr>
            <a:endParaRPr dirty="0"/>
          </a:p>
          <a:p>
            <a:pPr algn="just">
              <a:defRPr sz="4500"/>
            </a:pPr>
            <a:r>
              <a:rPr dirty="0"/>
              <a:t>进程以页为单位在物理内存中离散存放，每个段中被离散存放的页具有逻辑相关性。</a:t>
            </a:r>
          </a:p>
          <a:p>
            <a:pPr algn="just">
              <a:defRPr sz="4500"/>
            </a:pPr>
            <a:endParaRPr dirty="0"/>
          </a:p>
          <a:p>
            <a:pPr algn="just">
              <a:defRPr sz="4500"/>
            </a:pPr>
            <a:r>
              <a:rPr dirty="0"/>
              <a:t>为了实现地址映射，操作系统为</a:t>
            </a:r>
            <a:r>
              <a:rPr u="sng" dirty="0">
                <a:solidFill>
                  <a:schemeClr val="accent5"/>
                </a:solidFill>
              </a:rPr>
              <a:t>每个进程建立一个段表</a:t>
            </a:r>
            <a:r>
              <a:rPr dirty="0"/>
              <a:t>，再为</a:t>
            </a:r>
            <a:r>
              <a:rPr u="sng" dirty="0">
                <a:solidFill>
                  <a:schemeClr val="accent5"/>
                </a:solidFill>
              </a:rPr>
              <a:t>每个段建立一个页表</a:t>
            </a:r>
            <a:r>
              <a:rPr dirty="0"/>
              <a:t>。</a:t>
            </a:r>
          </a:p>
          <a:p>
            <a:pPr algn="just">
              <a:defRPr sz="4500"/>
            </a:pPr>
            <a:endParaRPr dirty="0"/>
          </a:p>
          <a:p>
            <a:pPr algn="just">
              <a:defRPr sz="4500"/>
            </a:pPr>
            <a:r>
              <a:rPr dirty="0"/>
              <a:t>进程段表的</a:t>
            </a:r>
            <a:r>
              <a:rPr dirty="0">
                <a:solidFill>
                  <a:srgbClr val="C00000"/>
                </a:solidFill>
              </a:rPr>
              <a:t>每一个段表项</a:t>
            </a:r>
            <a:r>
              <a:rPr dirty="0"/>
              <a:t>存放</a:t>
            </a:r>
            <a:r>
              <a:rPr dirty="0">
                <a:solidFill>
                  <a:srgbClr val="C00000"/>
                </a:solidFill>
              </a:rPr>
              <a:t>某个段的</a:t>
            </a:r>
            <a:r>
              <a:rPr b="1" dirty="0">
                <a:solidFill>
                  <a:srgbClr val="C00000"/>
                </a:solidFill>
              </a:rPr>
              <a:t>页表起始地址</a:t>
            </a:r>
            <a:r>
              <a:rPr dirty="0">
                <a:solidFill>
                  <a:srgbClr val="C00000"/>
                </a:solidFill>
              </a:rPr>
              <a:t>和</a:t>
            </a:r>
            <a:r>
              <a:rPr b="1" dirty="0">
                <a:solidFill>
                  <a:srgbClr val="C00000"/>
                </a:solidFill>
              </a:rPr>
              <a:t>页表长度</a:t>
            </a:r>
            <a:r>
              <a:rPr dirty="0"/>
              <a:t>。</a:t>
            </a:r>
          </a:p>
        </p:txBody>
      </p:sp>
      <p:sp>
        <p:nvSpPr>
          <p:cNvPr id="10" name="4.6.3.1 段页式存储管理的基本原理"/>
          <p:cNvSpPr/>
          <p:nvPr/>
        </p:nvSpPr>
        <p:spPr>
          <a:xfrm>
            <a:off x="33917" y="161029"/>
            <a:ext cx="407803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dirty="0">
                <a:solidFill>
                  <a:schemeClr val="bg2"/>
                </a:solidFill>
                <a:latin typeface="SimSun" charset="-122"/>
                <a:ea typeface="SimSun" charset="-122"/>
                <a:cs typeface="SimSun" charset="-122"/>
              </a:rPr>
              <a:t>4.6.3.1</a:t>
            </a:r>
            <a:r>
              <a:rPr lang="zh-CN" altLang="en-US" sz="2000" dirty="0">
                <a:solidFill>
                  <a:schemeClr val="bg2"/>
                </a:solidFill>
                <a:latin typeface="SimSun" charset="-122"/>
                <a:ea typeface="SimSun" charset="-122"/>
                <a:cs typeface="SimSun" charset="-122"/>
              </a:rPr>
              <a:t>段页式存储管理的基本原理</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7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172"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rPr dirty="0"/>
              <a:t>第六节 分段存储管理</a:t>
            </a:r>
          </a:p>
        </p:txBody>
      </p:sp>
      <p:sp>
        <p:nvSpPr>
          <p:cNvPr id="2173" name="段页式存储管理"/>
          <p:cNvSpPr/>
          <p:nvPr/>
        </p:nvSpPr>
        <p:spPr>
          <a:xfrm>
            <a:off x="441930" y="612527"/>
            <a:ext cx="6303068" cy="1040051"/>
          </a:xfrm>
          <a:prstGeom prst="roundRect">
            <a:avLst>
              <a:gd name="adj" fmla="val 1831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段页式存储管理</a:t>
            </a:r>
          </a:p>
        </p:txBody>
      </p:sp>
      <p:pic>
        <p:nvPicPr>
          <p:cNvPr id="2174" name="屏幕快照 2019-03-06 下午4.02.46.png" descr="屏幕快照 2019-03-06 下午4.02.46.png"/>
          <p:cNvPicPr>
            <a:picLocks noChangeAspect="1"/>
          </p:cNvPicPr>
          <p:nvPr/>
        </p:nvPicPr>
        <p:blipFill>
          <a:blip r:embed="rId4">
            <a:extLst/>
          </a:blip>
          <a:stretch>
            <a:fillRect/>
          </a:stretch>
        </p:blipFill>
        <p:spPr>
          <a:xfrm>
            <a:off x="21948804" y="137146"/>
            <a:ext cx="2258983" cy="610537"/>
          </a:xfrm>
          <a:prstGeom prst="rect">
            <a:avLst/>
          </a:prstGeom>
          <a:ln w="12700">
            <a:miter lim="400000"/>
          </a:ln>
        </p:spPr>
      </p:pic>
      <p:sp>
        <p:nvSpPr>
          <p:cNvPr id="2175" name="段页式存储管理的基本原理"/>
          <p:cNvSpPr/>
          <p:nvPr/>
        </p:nvSpPr>
        <p:spPr>
          <a:xfrm>
            <a:off x="944895" y="2157046"/>
            <a:ext cx="7429501" cy="9525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段页式存储管理的基本原理</a:t>
            </a:r>
          </a:p>
        </p:txBody>
      </p:sp>
      <p:pic>
        <p:nvPicPr>
          <p:cNvPr id="2177" name="屏幕快照 2019-03-25 下午6.21.41.png" descr="屏幕快照 2019-03-25 下午6.21.41.png"/>
          <p:cNvPicPr>
            <a:picLocks/>
          </p:cNvPicPr>
          <p:nvPr/>
        </p:nvPicPr>
        <p:blipFill>
          <a:blip r:embed="rId5">
            <a:extLst/>
          </a:blip>
          <a:srcRect l="90509" t="4160" b="76075"/>
          <a:stretch>
            <a:fillRect/>
          </a:stretch>
        </p:blipFill>
        <p:spPr>
          <a:xfrm>
            <a:off x="8579133" y="3578838"/>
            <a:ext cx="2165130" cy="1357663"/>
          </a:xfrm>
          <a:prstGeom prst="rect">
            <a:avLst/>
          </a:prstGeom>
          <a:ln w="12700">
            <a:miter lim="400000"/>
          </a:ln>
        </p:spPr>
      </p:pic>
      <p:pic>
        <p:nvPicPr>
          <p:cNvPr id="2178" name="11751553926429_.pic_hd.jpg" descr="11751553926429_.pic_hd.jpg"/>
          <p:cNvPicPr>
            <a:picLocks noChangeAspect="1"/>
          </p:cNvPicPr>
          <p:nvPr/>
        </p:nvPicPr>
        <p:blipFill>
          <a:blip r:embed="rId6">
            <a:extLst/>
          </a:blip>
          <a:srcRect l="8127" t="15252" r="11825" b="16704"/>
          <a:stretch>
            <a:fillRect/>
          </a:stretch>
        </p:blipFill>
        <p:spPr>
          <a:xfrm>
            <a:off x="5624183" y="3614015"/>
            <a:ext cx="14074081" cy="8972599"/>
          </a:xfrm>
          <a:prstGeom prst="rect">
            <a:avLst/>
          </a:prstGeom>
          <a:ln w="12700">
            <a:miter lim="400000"/>
          </a:ln>
        </p:spPr>
      </p:pic>
      <p:sp>
        <p:nvSpPr>
          <p:cNvPr id="11" name="4.6.3.1 段页式存储管理的基本原理"/>
          <p:cNvSpPr/>
          <p:nvPr/>
        </p:nvSpPr>
        <p:spPr>
          <a:xfrm>
            <a:off x="0" y="66591"/>
            <a:ext cx="407803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dirty="0">
                <a:solidFill>
                  <a:schemeClr val="bg2"/>
                </a:solidFill>
                <a:latin typeface="SimSun" charset="-122"/>
                <a:ea typeface="SimSun" charset="-122"/>
                <a:cs typeface="SimSun" charset="-122"/>
              </a:rPr>
              <a:t>4.6.3.1</a:t>
            </a:r>
            <a:r>
              <a:rPr lang="zh-CN" altLang="en-US" sz="2000" dirty="0">
                <a:solidFill>
                  <a:schemeClr val="bg2"/>
                </a:solidFill>
                <a:latin typeface="SimSun" charset="-122"/>
                <a:ea typeface="SimSun" charset="-122"/>
                <a:cs typeface="SimSun" charset="-122"/>
              </a:rPr>
              <a:t>段页式存储管理的基本原理</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8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184"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2185" name="段页式存储管理"/>
          <p:cNvSpPr/>
          <p:nvPr/>
        </p:nvSpPr>
        <p:spPr>
          <a:xfrm>
            <a:off x="441930" y="612527"/>
            <a:ext cx="6303068" cy="1040051"/>
          </a:xfrm>
          <a:prstGeom prst="roundRect">
            <a:avLst>
              <a:gd name="adj" fmla="val 18316"/>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段页式存储管理</a:t>
            </a:r>
          </a:p>
        </p:txBody>
      </p:sp>
      <p:pic>
        <p:nvPicPr>
          <p:cNvPr id="2186" name="屏幕快照 2019-03-06 下午4.02.46.png" descr="屏幕快照 2019-03-06 下午4.02.46.png"/>
          <p:cNvPicPr>
            <a:picLocks noChangeAspect="1"/>
          </p:cNvPicPr>
          <p:nvPr/>
        </p:nvPicPr>
        <p:blipFill>
          <a:blip r:embed="rId4">
            <a:extLst/>
          </a:blip>
          <a:stretch>
            <a:fillRect/>
          </a:stretch>
        </p:blipFill>
        <p:spPr>
          <a:xfrm>
            <a:off x="21948804" y="137146"/>
            <a:ext cx="2258983" cy="610537"/>
          </a:xfrm>
          <a:prstGeom prst="rect">
            <a:avLst/>
          </a:prstGeom>
          <a:ln w="12700">
            <a:miter lim="400000"/>
          </a:ln>
        </p:spPr>
      </p:pic>
      <p:sp>
        <p:nvSpPr>
          <p:cNvPr id="2187" name="地址变换过程"/>
          <p:cNvSpPr/>
          <p:nvPr/>
        </p:nvSpPr>
        <p:spPr>
          <a:xfrm>
            <a:off x="944895" y="2157046"/>
            <a:ext cx="3771901" cy="9525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地址变换过程</a:t>
            </a:r>
          </a:p>
        </p:txBody>
      </p:sp>
      <p:pic>
        <p:nvPicPr>
          <p:cNvPr id="2189" name="屏幕快照 2019-03-25 下午6.22.47.png" descr="屏幕快照 2019-03-25 下午6.22.47.png"/>
          <p:cNvPicPr>
            <a:picLocks/>
          </p:cNvPicPr>
          <p:nvPr/>
        </p:nvPicPr>
        <p:blipFill>
          <a:blip r:embed="rId5">
            <a:extLst/>
          </a:blip>
          <a:srcRect l="1838" t="7997" r="14089" b="3278"/>
          <a:stretch>
            <a:fillRect/>
          </a:stretch>
        </p:blipFill>
        <p:spPr>
          <a:xfrm>
            <a:off x="524559" y="3614015"/>
            <a:ext cx="12774202" cy="8768958"/>
          </a:xfrm>
          <a:prstGeom prst="rect">
            <a:avLst/>
          </a:prstGeom>
          <a:ln w="12700">
            <a:miter lim="400000"/>
          </a:ln>
        </p:spPr>
      </p:pic>
      <p:pic>
        <p:nvPicPr>
          <p:cNvPr id="2190" name="屏幕快照 2019-03-25 下午6.22.47.png" descr="屏幕快照 2019-03-25 下午6.22.47.png"/>
          <p:cNvPicPr>
            <a:picLocks noChangeAspect="1"/>
          </p:cNvPicPr>
          <p:nvPr/>
        </p:nvPicPr>
        <p:blipFill>
          <a:blip r:embed="rId5">
            <a:extLst/>
          </a:blip>
          <a:srcRect l="1838" t="84120" r="88061" b="3278"/>
          <a:stretch>
            <a:fillRect/>
          </a:stretch>
        </p:blipFill>
        <p:spPr>
          <a:xfrm>
            <a:off x="1515318" y="10761117"/>
            <a:ext cx="1754941" cy="974161"/>
          </a:xfrm>
          <a:prstGeom prst="rect">
            <a:avLst/>
          </a:prstGeom>
          <a:ln w="12700">
            <a:miter lim="400000"/>
          </a:ln>
        </p:spPr>
      </p:pic>
      <p:sp>
        <p:nvSpPr>
          <p:cNvPr id="2191" name="1）以段号s作索引，找到段s的段表项，得到该段页表的起始地址；…"/>
          <p:cNvSpPr/>
          <p:nvPr/>
        </p:nvSpPr>
        <p:spPr>
          <a:xfrm>
            <a:off x="13272678" y="2158999"/>
            <a:ext cx="10618270" cy="93980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200"/>
            </a:pPr>
            <a:r>
              <a:rPr dirty="0"/>
              <a:t>1）以段号s作索引，找到</a:t>
            </a:r>
            <a:r>
              <a:rPr dirty="0">
                <a:solidFill>
                  <a:schemeClr val="accent5"/>
                </a:solidFill>
              </a:rPr>
              <a:t>段s的段表项</a:t>
            </a:r>
            <a:r>
              <a:rPr dirty="0"/>
              <a:t>，得到该段页表的</a:t>
            </a:r>
            <a:r>
              <a:rPr dirty="0">
                <a:solidFill>
                  <a:schemeClr val="accent5"/>
                </a:solidFill>
              </a:rPr>
              <a:t>起始地址</a:t>
            </a:r>
            <a:r>
              <a:rPr dirty="0"/>
              <a:t>；</a:t>
            </a:r>
          </a:p>
          <a:p>
            <a:pPr algn="just">
              <a:defRPr sz="4200"/>
            </a:pPr>
            <a:endParaRPr dirty="0"/>
          </a:p>
          <a:p>
            <a:pPr algn="just">
              <a:defRPr sz="4200"/>
            </a:pPr>
            <a:r>
              <a:rPr dirty="0"/>
              <a:t>2）通过分页机制从段内偏移d中分离出</a:t>
            </a:r>
            <a:r>
              <a:rPr dirty="0">
                <a:solidFill>
                  <a:schemeClr val="accent5"/>
                </a:solidFill>
              </a:rPr>
              <a:t>页号P和页内偏移W</a:t>
            </a:r>
            <a:r>
              <a:rPr dirty="0"/>
              <a:t>；</a:t>
            </a:r>
          </a:p>
          <a:p>
            <a:pPr algn="just">
              <a:defRPr sz="4200"/>
            </a:pPr>
            <a:endParaRPr dirty="0"/>
          </a:p>
          <a:p>
            <a:pPr algn="just">
              <a:defRPr sz="4200"/>
            </a:pPr>
            <a:r>
              <a:rPr dirty="0"/>
              <a:t>3）以段内页号P作索引，从段s的页表中搜索页号P对应的</a:t>
            </a:r>
            <a:r>
              <a:rPr dirty="0">
                <a:solidFill>
                  <a:schemeClr val="accent5"/>
                </a:solidFill>
              </a:rPr>
              <a:t>页表项</a:t>
            </a:r>
            <a:r>
              <a:rPr dirty="0"/>
              <a:t>；</a:t>
            </a:r>
          </a:p>
          <a:p>
            <a:pPr algn="just">
              <a:defRPr sz="4200"/>
            </a:pPr>
            <a:endParaRPr dirty="0"/>
          </a:p>
          <a:p>
            <a:pPr algn="just">
              <a:defRPr sz="4200"/>
            </a:pPr>
            <a:r>
              <a:rPr dirty="0"/>
              <a:t>4）从页表项得到页所在的</a:t>
            </a:r>
            <a:r>
              <a:rPr dirty="0">
                <a:solidFill>
                  <a:schemeClr val="accent5"/>
                </a:solidFill>
              </a:rPr>
              <a:t>页框号</a:t>
            </a:r>
            <a:r>
              <a:rPr dirty="0"/>
              <a:t>；</a:t>
            </a:r>
          </a:p>
          <a:p>
            <a:pPr algn="just">
              <a:defRPr sz="4200"/>
            </a:pPr>
            <a:endParaRPr dirty="0"/>
          </a:p>
          <a:p>
            <a:pPr algn="just">
              <a:defRPr sz="4200"/>
            </a:pPr>
            <a:r>
              <a:rPr dirty="0"/>
              <a:t>5）由</a:t>
            </a:r>
            <a:r>
              <a:rPr dirty="0">
                <a:solidFill>
                  <a:schemeClr val="accent5"/>
                </a:solidFill>
              </a:rPr>
              <a:t>页框号与页内偏移W</a:t>
            </a:r>
            <a:r>
              <a:rPr dirty="0"/>
              <a:t>得到对应的物理地址。</a:t>
            </a:r>
            <a:r>
              <a:rPr b="1" dirty="0">
                <a:latin typeface="Helvetica"/>
                <a:ea typeface="Helvetica"/>
                <a:cs typeface="Helvetica"/>
                <a:sym typeface="Helvetica"/>
              </a:rPr>
              <a:t>物理地址=页框号*页框大小+页内偏移</a:t>
            </a:r>
          </a:p>
        </p:txBody>
      </p:sp>
      <p:pic>
        <p:nvPicPr>
          <p:cNvPr id="2192" name="屏幕快照 2019-03-25 下午6.21.41.png" descr="屏幕快照 2019-03-25 下午6.21.41.png"/>
          <p:cNvPicPr>
            <a:picLocks/>
          </p:cNvPicPr>
          <p:nvPr/>
        </p:nvPicPr>
        <p:blipFill>
          <a:blip r:embed="rId6">
            <a:extLst/>
          </a:blip>
          <a:srcRect l="90509" t="4160" b="76075"/>
          <a:stretch>
            <a:fillRect/>
          </a:stretch>
        </p:blipFill>
        <p:spPr>
          <a:xfrm>
            <a:off x="4466463" y="4314221"/>
            <a:ext cx="3123048" cy="1853685"/>
          </a:xfrm>
          <a:prstGeom prst="rect">
            <a:avLst/>
          </a:prstGeom>
          <a:ln w="12700">
            <a:miter lim="400000"/>
          </a:ln>
        </p:spPr>
      </p:pic>
      <p:sp>
        <p:nvSpPr>
          <p:cNvPr id="13" name="4.6.3.1 段页式存储管理的基本原理"/>
          <p:cNvSpPr/>
          <p:nvPr/>
        </p:nvSpPr>
        <p:spPr>
          <a:xfrm>
            <a:off x="0" y="66591"/>
            <a:ext cx="407803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dirty="0">
                <a:solidFill>
                  <a:schemeClr val="bg2"/>
                </a:solidFill>
                <a:latin typeface="SimSun" charset="-122"/>
                <a:ea typeface="SimSun" charset="-122"/>
                <a:cs typeface="SimSun" charset="-122"/>
              </a:rPr>
              <a:t>4.6.3.1</a:t>
            </a:r>
            <a:r>
              <a:rPr lang="zh-CN" altLang="en-US" sz="2000" dirty="0">
                <a:solidFill>
                  <a:schemeClr val="bg2"/>
                </a:solidFill>
                <a:latin typeface="SimSun" charset="-122"/>
                <a:ea typeface="SimSun" charset="-122"/>
                <a:cs typeface="SimSun" charset="-122"/>
              </a:rPr>
              <a:t>段页式存储管理的基本原理</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9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198"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199"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2200" name="为了实现段页式存储管理的地址映射，进程段表的每一个段表项存放某个段的（）…"/>
          <p:cNvSpPr/>
          <p:nvPr/>
        </p:nvSpPr>
        <p:spPr>
          <a:xfrm>
            <a:off x="1422096" y="3759199"/>
            <a:ext cx="21539807" cy="619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为了实现段页式存储管理的地址映射，进程段表的每一个段表项存放某个段的（）</a:t>
            </a:r>
          </a:p>
          <a:p>
            <a:pPr algn="just"/>
            <a:endParaRPr/>
          </a:p>
          <a:p>
            <a:pPr algn="just"/>
            <a:r>
              <a:t>A:段表起始地址和段表长度</a:t>
            </a:r>
          </a:p>
          <a:p>
            <a:pPr algn="just"/>
            <a:r>
              <a:t>B:页表起始地址和页表长度</a:t>
            </a:r>
          </a:p>
          <a:p>
            <a:pPr algn="just"/>
            <a:r>
              <a:t>C:页号和页框号</a:t>
            </a:r>
          </a:p>
          <a:p>
            <a:pPr algn="just"/>
            <a:r>
              <a:t>D:页表起始地址和页号</a:t>
            </a:r>
          </a:p>
        </p:txBody>
      </p:sp>
      <p:sp>
        <p:nvSpPr>
          <p:cNvPr id="7" name="4.6.3.1 段页式存储管理的基本原理"/>
          <p:cNvSpPr/>
          <p:nvPr/>
        </p:nvSpPr>
        <p:spPr>
          <a:xfrm>
            <a:off x="0" y="66591"/>
            <a:ext cx="407803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dirty="0">
                <a:solidFill>
                  <a:schemeClr val="bg2"/>
                </a:solidFill>
                <a:latin typeface="SimSun" charset="-122"/>
                <a:ea typeface="SimSun" charset="-122"/>
                <a:cs typeface="SimSun" charset="-122"/>
              </a:rPr>
              <a:t>4.6.3.1</a:t>
            </a:r>
            <a:r>
              <a:rPr lang="zh-CN" altLang="en-US" sz="2000" dirty="0">
                <a:solidFill>
                  <a:schemeClr val="bg2"/>
                </a:solidFill>
                <a:latin typeface="SimSun" charset="-122"/>
                <a:ea typeface="SimSun" charset="-122"/>
                <a:cs typeface="SimSun" charset="-122"/>
              </a:rPr>
              <a:t>段页式存储管理的基本原理</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0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20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205" name="第六节 分段存储管理"/>
          <p:cNvSpPr/>
          <p:nvPr/>
        </p:nvSpPr>
        <p:spPr>
          <a:xfrm>
            <a:off x="10264378" y="105864"/>
            <a:ext cx="3855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分段存储管理</a:t>
            </a:r>
          </a:p>
        </p:txBody>
      </p:sp>
      <p:sp>
        <p:nvSpPr>
          <p:cNvPr id="2206" name="为了实现段页式存储管理的地址映射，进程段表的每一个段表项存放某个段的（）…"/>
          <p:cNvSpPr/>
          <p:nvPr/>
        </p:nvSpPr>
        <p:spPr>
          <a:xfrm>
            <a:off x="1422096" y="3759199"/>
            <a:ext cx="21539807" cy="619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为了实现段页式存储管理的地址映射，进程段表的每一个段表项存放某个段的（）</a:t>
            </a:r>
          </a:p>
          <a:p>
            <a:pPr algn="just"/>
            <a:endParaRPr/>
          </a:p>
          <a:p>
            <a:pPr algn="just"/>
            <a:r>
              <a:t>A:段表起始地址和段表长度</a:t>
            </a:r>
          </a:p>
          <a:p>
            <a:pPr algn="just">
              <a:defRPr>
                <a:solidFill>
                  <a:schemeClr val="accent5"/>
                </a:solidFill>
              </a:defRPr>
            </a:pPr>
            <a:r>
              <a:t>B:页表起始地址和页表长度</a:t>
            </a:r>
          </a:p>
          <a:p>
            <a:pPr algn="just"/>
            <a:r>
              <a:t>C:页号和页框号</a:t>
            </a:r>
          </a:p>
          <a:p>
            <a:pPr algn="just"/>
            <a:r>
              <a:t>D:页表起始地址和页号</a:t>
            </a:r>
          </a:p>
        </p:txBody>
      </p:sp>
      <p:sp>
        <p:nvSpPr>
          <p:cNvPr id="7" name="4.6.3.1 段页式存储管理的基本原理"/>
          <p:cNvSpPr/>
          <p:nvPr/>
        </p:nvSpPr>
        <p:spPr>
          <a:xfrm>
            <a:off x="0" y="66591"/>
            <a:ext cx="407803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000" dirty="0">
                <a:solidFill>
                  <a:schemeClr val="bg2"/>
                </a:solidFill>
                <a:latin typeface="SimSun" charset="-122"/>
                <a:ea typeface="SimSun" charset="-122"/>
                <a:cs typeface="SimSun" charset="-122"/>
              </a:rPr>
              <a:t>4.6.3.1</a:t>
            </a:r>
            <a:r>
              <a:rPr lang="zh-CN" altLang="en-US" sz="2000" dirty="0">
                <a:solidFill>
                  <a:schemeClr val="bg2"/>
                </a:solidFill>
                <a:latin typeface="SimSun" charset="-122"/>
                <a:ea typeface="SimSun" charset="-122"/>
                <a:cs typeface="SimSun" charset="-122"/>
              </a:rPr>
              <a:t>段页式存储管理的基本原理</a:t>
            </a:r>
            <a:endParaRPr sz="2000" dirty="0">
              <a:solidFill>
                <a:schemeClr val="bg2"/>
              </a:solidFill>
              <a:latin typeface="SimSun" charset="-122"/>
              <a:ea typeface="SimSun" charset="-122"/>
              <a:cs typeface="SimSun" charset="-122"/>
            </a:endParaRP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222</TotalTime>
  <Words>4918</Words>
  <Application>Microsoft Macintosh PowerPoint</Application>
  <PresentationFormat>自定义</PresentationFormat>
  <Paragraphs>2495</Paragraphs>
  <Slides>111</Slides>
  <Notes>53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111</vt:i4>
      </vt:variant>
    </vt:vector>
  </HeadingPairs>
  <TitlesOfParts>
    <vt:vector size="126" baseType="lpstr">
      <vt:lpstr>Apple Color Emoji</vt:lpstr>
      <vt:lpstr>Hannotate SC Bold</vt:lpstr>
      <vt:lpstr>Hannotate SC Regular</vt:lpstr>
      <vt:lpstr>Helvetica</vt:lpstr>
      <vt:lpstr>Helvetica Light</vt:lpstr>
      <vt:lpstr>Helvetica Neue</vt:lpstr>
      <vt:lpstr>Lantinghei SC Demibold</vt:lpstr>
      <vt:lpstr>Lantinghei SC Extralight</vt:lpstr>
      <vt:lpstr>SF Pro Display Regular</vt:lpstr>
      <vt:lpstr>SimSun</vt:lpstr>
      <vt:lpstr>Songti SC Regular</vt:lpstr>
      <vt:lpstr>华文细黑</vt:lpstr>
      <vt:lpstr>宋体</vt:lpstr>
      <vt:lpstr>Arial</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Microsoft Office 用户</cp:lastModifiedBy>
  <cp:revision>22</cp:revision>
  <dcterms:modified xsi:type="dcterms:W3CDTF">2020-03-13T05:06:30Z</dcterms:modified>
</cp:coreProperties>
</file>